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1"/>
  </p:notesMasterIdLst>
  <p:sldIdLst>
    <p:sldId id="256" r:id="rId2"/>
    <p:sldId id="260" r:id="rId3"/>
    <p:sldId id="289" r:id="rId4"/>
    <p:sldId id="290" r:id="rId5"/>
    <p:sldId id="291" r:id="rId6"/>
    <p:sldId id="258" r:id="rId7"/>
    <p:sldId id="261" r:id="rId8"/>
    <p:sldId id="266" r:id="rId9"/>
    <p:sldId id="262" r:id="rId10"/>
    <p:sldId id="270" r:id="rId11"/>
    <p:sldId id="287" r:id="rId12"/>
    <p:sldId id="306" r:id="rId13"/>
    <p:sldId id="307" r:id="rId14"/>
    <p:sldId id="286" r:id="rId15"/>
    <p:sldId id="317" r:id="rId16"/>
    <p:sldId id="318" r:id="rId17"/>
    <p:sldId id="319" r:id="rId18"/>
    <p:sldId id="321" r:id="rId19"/>
    <p:sldId id="288" r:id="rId20"/>
    <p:sldId id="322" r:id="rId21"/>
    <p:sldId id="293" r:id="rId22"/>
    <p:sldId id="309" r:id="rId23"/>
    <p:sldId id="310" r:id="rId24"/>
    <p:sldId id="311" r:id="rId25"/>
    <p:sldId id="312" r:id="rId26"/>
    <p:sldId id="313" r:id="rId27"/>
    <p:sldId id="314" r:id="rId28"/>
    <p:sldId id="315" r:id="rId29"/>
    <p:sldId id="320" r:id="rId30"/>
    <p:sldId id="316" r:id="rId31"/>
    <p:sldId id="323" r:id="rId32"/>
    <p:sldId id="325" r:id="rId33"/>
    <p:sldId id="324" r:id="rId34"/>
    <p:sldId id="326" r:id="rId35"/>
    <p:sldId id="327" r:id="rId36"/>
    <p:sldId id="328" r:id="rId37"/>
    <p:sldId id="329" r:id="rId38"/>
    <p:sldId id="330" r:id="rId39"/>
    <p:sldId id="331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6327"/>
  </p:normalViewPr>
  <p:slideViewPr>
    <p:cSldViewPr snapToGrid="0" snapToObjects="1" showGuides="1">
      <p:cViewPr varScale="1">
        <p:scale>
          <a:sx n="124" d="100"/>
          <a:sy n="124" d="100"/>
        </p:scale>
        <p:origin x="544" y="1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F82EE7-407F-6540-9F7D-ED7AB064E159}" type="datetimeFigureOut">
              <a:rPr lang="en-US" smtClean="0"/>
              <a:t>6/13/22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AAD784-4E95-E944-AA49-D1BB45E4C4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2591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871DAB-3035-0B45-95BD-1E63A3F125D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6312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AAD784-4E95-E944-AA49-D1BB45E4C4B1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1376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AAD784-4E95-E944-AA49-D1BB45E4C4B1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9118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AAD784-4E95-E944-AA49-D1BB45E4C4B1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6435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871DAB-3035-0B45-95BD-1E63A3F125D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9787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871DAB-3035-0B45-95BD-1E63A3F125D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1403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871DAB-3035-0B45-95BD-1E63A3F125D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2350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AAD784-4E95-E944-AA49-D1BB45E4C4B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3624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AAD784-4E95-E944-AA49-D1BB45E4C4B1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1606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AAD784-4E95-E944-AA49-D1BB45E4C4B1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3846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AAD784-4E95-E944-AA49-D1BB45E4C4B1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9442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AAD784-4E95-E944-AA49-D1BB45E4C4B1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7973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0279E-6D3B-C64A-0334-94ACEC6F1B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98D65A-11BC-E8D3-37C9-748112D26E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F0E8BD-C5E7-1FE5-9A98-49F7EBD783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D2DE0-730A-E144-964D-390B4AED4555}" type="datetimeFigureOut">
              <a:rPr lang="en-US" smtClean="0"/>
              <a:t>6/13/22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3418AF-71EC-26A4-9557-E489DF57E9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1A687C-565D-54EE-3126-E33E6240A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DB9A0-C6D6-3547-B6E4-47F8318220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2049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4CDD5-D829-661A-D29C-3C41BABD2A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4560001-80E4-EF2C-0864-9CF57AC079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1803D3-1D53-7E67-CD8D-C46D3F5475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D2DE0-730A-E144-964D-390B4AED4555}" type="datetimeFigureOut">
              <a:rPr lang="en-US" smtClean="0"/>
              <a:t>6/13/22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80CAF0-6AF1-6F7E-E4F0-456DE56E8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37B5E4-2580-AAF4-B695-DA78A38CD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DB9A0-C6D6-3547-B6E4-47F8318220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05352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AD0233F-E923-4126-D42B-1C82E0C015E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EBCF50-A960-8E89-2EA4-8F820A9F84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2743DE-1D88-FDFF-C5B8-BB520474AA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D2DE0-730A-E144-964D-390B4AED4555}" type="datetimeFigureOut">
              <a:rPr lang="en-US" smtClean="0"/>
              <a:t>6/13/22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C589A5-2436-DD5C-D170-BC8810E3D2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6A91D5-1871-A467-6FF7-2A8DDD2AE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DB9A0-C6D6-3547-B6E4-47F8318220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45251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D293DB-82E5-49E1-8CB1-7898718F3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B5B1EB-6319-5EC8-40D8-E33F997173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F2D3CE-E7AE-ED94-D4B0-353A9B3534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D2DE0-730A-E144-964D-390B4AED4555}" type="datetimeFigureOut">
              <a:rPr lang="en-US" smtClean="0"/>
              <a:t>6/13/22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07CDE1-54D2-04D8-9491-7F993C12FB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3D1C2A-A25E-397F-B437-DA96956A76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DB9A0-C6D6-3547-B6E4-47F8318220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2703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3AC61-1899-A099-1261-C39E3E3422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F4AB00-4625-3D50-8ED3-61BFA383A3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DEC546-5210-99C4-8E47-2FA344B238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D2DE0-730A-E144-964D-390B4AED4555}" type="datetimeFigureOut">
              <a:rPr lang="en-US" smtClean="0"/>
              <a:t>6/13/22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D9F5AA-4D9B-8BC7-42BE-15A6C3DFB2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0AFDEE-C2A5-D309-2601-675C19A74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DB9A0-C6D6-3547-B6E4-47F8318220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3206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F863B-6F07-4144-416E-8ED695EEB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9D7E07-A7F1-4699-460C-E79E580125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651EE5-668B-E7CE-F71F-7F3FC80BD9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CC5082-F942-BA8D-995D-4C7C9DF837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D2DE0-730A-E144-964D-390B4AED4555}" type="datetimeFigureOut">
              <a:rPr lang="en-US" smtClean="0"/>
              <a:t>6/13/22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AE91F3-83E5-1AC0-0468-23466B03AC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DD0FE8-4177-33F7-0389-56064A7A7C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DB9A0-C6D6-3547-B6E4-47F8318220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6516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B555D-BF7C-5A27-3DFA-987DAB99D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46D40D-58A3-AE3A-F8B7-25BEBBF2BD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55B3D4-52BD-7FC6-8BD5-1DBF235267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CFF9CC-8379-62FC-1E52-0C49972BA3A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7750CE5-EE10-697F-B479-3E7745EAAB3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622FBB9-A185-1F12-3FAD-D66DE214DE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D2DE0-730A-E144-964D-390B4AED4555}" type="datetimeFigureOut">
              <a:rPr lang="en-US" smtClean="0"/>
              <a:t>6/13/22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34027BA-EA84-75C1-BBC0-9BE5962F3C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6C0F886-041B-A838-B512-934A5CDDB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DB9A0-C6D6-3547-B6E4-47F8318220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6460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86D410-E45C-7BD5-425E-C370CFF94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985F43-145F-32A4-BF10-9AF4D61933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D2DE0-730A-E144-964D-390B4AED4555}" type="datetimeFigureOut">
              <a:rPr lang="en-US" smtClean="0"/>
              <a:t>6/13/22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E73A7E-393C-4C8A-3FCE-3DDBE7D275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E38B4A-4D0E-EB0B-1B92-726C93AFAA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DB9A0-C6D6-3547-B6E4-47F8318220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0982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2D42B75-5030-284B-C215-C46324DAF4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D2DE0-730A-E144-964D-390B4AED4555}" type="datetimeFigureOut">
              <a:rPr lang="en-US" smtClean="0"/>
              <a:t>6/13/22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8795AB2-20C5-2740-C3E9-8649C5EF7B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1DE6CC-41C0-B45C-F57A-3317C4B874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DB9A0-C6D6-3547-B6E4-47F8318220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5160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E189B9-B3BB-6B14-21F8-7B4945C48C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3198CF-F328-819D-C0B9-818FA70C09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C083EC-9C52-BE3B-9E34-CEB06C8346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E2DB7B-F9AA-FD0F-6CB0-6FEEE9C176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D2DE0-730A-E144-964D-390B4AED4555}" type="datetimeFigureOut">
              <a:rPr lang="en-US" smtClean="0"/>
              <a:t>6/13/22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D8E3D1-FA43-4093-54F2-59F6358F60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9954E8-66C8-5AC8-82DF-BB1F39329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DB9A0-C6D6-3547-B6E4-47F8318220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7029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B2E4D4-FB43-ECE4-2A8C-0AD33700D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07F8C95-70AB-23F3-8FC2-55FA37947DA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F0C92C-33E3-8262-9BEB-83DE9CF164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5D69A3-D84E-0DA6-5ACD-BE2A788E30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1D2DE0-730A-E144-964D-390B4AED4555}" type="datetimeFigureOut">
              <a:rPr lang="en-US" smtClean="0"/>
              <a:t>6/13/22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5AA59F-7DBE-F112-E15B-60116B2309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CDFE16-1A8A-4724-A3A3-DC761102F2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DB9A0-C6D6-3547-B6E4-47F8318220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9599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538D845-5E90-9D58-E022-6406F7E5BC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4537D0-C4B3-8F84-AD09-25AADA8B30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2280F3-2D62-0807-DC82-B74E6A93C8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1D2DE0-730A-E144-964D-390B4AED4555}" type="datetimeFigureOut">
              <a:rPr lang="en-US" smtClean="0"/>
              <a:t>6/13/22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C2B54F-5068-1D65-64EA-BC6FB83096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A2AEE3-9EAF-CB23-91A4-A29C5CAE27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9DB9A0-C6D6-3547-B6E4-47F8318220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554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3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9D2ABC-BB9D-87E4-DE4A-8890FB2B797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>
                <a:solidFill>
                  <a:schemeClr val="accent2"/>
                </a:solidFill>
              </a:rPr>
              <a:t>Phylogenetic comparative methods using R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D163B0D-473F-2A0D-EFE5-AAFE7E35194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2800" dirty="0">
                <a:solidFill>
                  <a:schemeClr val="bg2"/>
                </a:solidFill>
              </a:rPr>
              <a:t>Dr Manabu Sakamoto</a:t>
            </a:r>
          </a:p>
          <a:p>
            <a:r>
              <a:rPr lang="en-US" dirty="0">
                <a:solidFill>
                  <a:schemeClr val="bg2"/>
                </a:solidFill>
              </a:rPr>
              <a:t>Senior Lecturer in Zoology</a:t>
            </a:r>
          </a:p>
          <a:p>
            <a:r>
              <a:rPr lang="en-US" dirty="0">
                <a:solidFill>
                  <a:schemeClr val="bg2"/>
                </a:solidFill>
              </a:rPr>
              <a:t>University of Lincoln</a:t>
            </a:r>
          </a:p>
        </p:txBody>
      </p:sp>
      <p:pic>
        <p:nvPicPr>
          <p:cNvPr id="4" name="Picture 3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B2B88A78-7033-D762-DB2F-2CA3E35024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1772" y="6248548"/>
            <a:ext cx="2640227" cy="609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3078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298DB46-97B9-8143-9157-89802891BDB6}"/>
              </a:ext>
            </a:extLst>
          </p:cNvPr>
          <p:cNvCxnSpPr/>
          <p:nvPr/>
        </p:nvCxnSpPr>
        <p:spPr>
          <a:xfrm>
            <a:off x="8245762" y="3599040"/>
            <a:ext cx="3369589" cy="0"/>
          </a:xfrm>
          <a:prstGeom prst="line">
            <a:avLst/>
          </a:prstGeom>
          <a:ln>
            <a:solidFill>
              <a:srgbClr val="4472C4">
                <a:alpha val="60392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5C8F255-D5A5-AA49-AB9D-3A6445652F63}"/>
              </a:ext>
            </a:extLst>
          </p:cNvPr>
          <p:cNvCxnSpPr/>
          <p:nvPr/>
        </p:nvCxnSpPr>
        <p:spPr>
          <a:xfrm>
            <a:off x="8245762" y="4096302"/>
            <a:ext cx="3369589" cy="0"/>
          </a:xfrm>
          <a:prstGeom prst="line">
            <a:avLst/>
          </a:prstGeom>
          <a:ln>
            <a:solidFill>
              <a:srgbClr val="4472C4">
                <a:alpha val="60392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A390991-AB85-184B-A105-A76E56343798}"/>
              </a:ext>
            </a:extLst>
          </p:cNvPr>
          <p:cNvCxnSpPr/>
          <p:nvPr/>
        </p:nvCxnSpPr>
        <p:spPr>
          <a:xfrm>
            <a:off x="8245762" y="4562387"/>
            <a:ext cx="3369589" cy="0"/>
          </a:xfrm>
          <a:prstGeom prst="line">
            <a:avLst/>
          </a:prstGeom>
          <a:ln>
            <a:solidFill>
              <a:srgbClr val="4472C4">
                <a:alpha val="60392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3DE4EEF0-0400-F54C-AC76-F6E090E1EAB1}"/>
              </a:ext>
            </a:extLst>
          </p:cNvPr>
          <p:cNvCxnSpPr/>
          <p:nvPr/>
        </p:nvCxnSpPr>
        <p:spPr>
          <a:xfrm>
            <a:off x="8245762" y="5074731"/>
            <a:ext cx="3369589" cy="0"/>
          </a:xfrm>
          <a:prstGeom prst="line">
            <a:avLst/>
          </a:prstGeom>
          <a:ln>
            <a:solidFill>
              <a:srgbClr val="4472C4">
                <a:alpha val="60392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E7287370-E590-3B46-AB63-19D0F6E97BB0}"/>
              </a:ext>
            </a:extLst>
          </p:cNvPr>
          <p:cNvSpPr/>
          <p:nvPr/>
        </p:nvSpPr>
        <p:spPr>
          <a:xfrm>
            <a:off x="-1" y="1"/>
            <a:ext cx="12192001" cy="132556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90BD3F-A2F0-1C4E-B30E-0D7058E0C3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Phylogenetic non-independence in PCM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AE8D03-C8D6-8244-B49F-96150404DF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/>
          </a:bodyPr>
          <a:lstStyle/>
          <a:p>
            <a:r>
              <a:rPr lang="en-US" dirty="0"/>
              <a:t>Phylogenetic non-independence structure can be represented as a phylogenetic variance-covariance (VCV) matrix</a:t>
            </a:r>
          </a:p>
          <a:p>
            <a:r>
              <a:rPr lang="en-US" dirty="0"/>
              <a:t>Diagonal (variance)</a:t>
            </a:r>
          </a:p>
          <a:p>
            <a:pPr lvl="1"/>
            <a:r>
              <a:rPr lang="en-US" dirty="0"/>
              <a:t>Root-tip path</a:t>
            </a:r>
          </a:p>
          <a:p>
            <a:r>
              <a:rPr lang="en-US" dirty="0"/>
              <a:t>Off-diagonals (covariance)</a:t>
            </a:r>
          </a:p>
          <a:p>
            <a:pPr lvl="1"/>
            <a:r>
              <a:rPr lang="en-US" dirty="0"/>
              <a:t>Pairwise shared paths</a:t>
            </a:r>
          </a:p>
          <a:p>
            <a:endParaRPr lang="en-GB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A014922-0658-7440-BF23-3753D82ABB36}"/>
              </a:ext>
            </a:extLst>
          </p:cNvPr>
          <p:cNvCxnSpPr/>
          <p:nvPr/>
        </p:nvCxnSpPr>
        <p:spPr>
          <a:xfrm>
            <a:off x="8245762" y="3063962"/>
            <a:ext cx="0" cy="1070157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3432A4C-1754-0847-B5F8-1A606DC2BE7E}"/>
              </a:ext>
            </a:extLst>
          </p:cNvPr>
          <p:cNvCxnSpPr/>
          <p:nvPr/>
        </p:nvCxnSpPr>
        <p:spPr>
          <a:xfrm>
            <a:off x="9486427" y="3063961"/>
            <a:ext cx="0" cy="1070157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9C2B359-6E29-4043-A3B6-2AEF7DEA78E0}"/>
              </a:ext>
            </a:extLst>
          </p:cNvPr>
          <p:cNvCxnSpPr>
            <a:cxnSpLocks/>
          </p:cNvCxnSpPr>
          <p:nvPr/>
        </p:nvCxnSpPr>
        <p:spPr>
          <a:xfrm flipH="1">
            <a:off x="8252202" y="4110976"/>
            <a:ext cx="1234225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C3F699F-2337-9142-9269-4E941E68738A}"/>
              </a:ext>
            </a:extLst>
          </p:cNvPr>
          <p:cNvCxnSpPr>
            <a:cxnSpLocks/>
          </p:cNvCxnSpPr>
          <p:nvPr/>
        </p:nvCxnSpPr>
        <p:spPr>
          <a:xfrm>
            <a:off x="8869314" y="4101317"/>
            <a:ext cx="1" cy="503154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D709B79-3E82-8546-9A66-C5C2823074F1}"/>
              </a:ext>
            </a:extLst>
          </p:cNvPr>
          <p:cNvCxnSpPr>
            <a:cxnSpLocks/>
          </p:cNvCxnSpPr>
          <p:nvPr/>
        </p:nvCxnSpPr>
        <p:spPr>
          <a:xfrm>
            <a:off x="10100321" y="3063961"/>
            <a:ext cx="0" cy="154051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D86503F-4F70-634E-B921-1EB122B9A37A}"/>
              </a:ext>
            </a:extLst>
          </p:cNvPr>
          <p:cNvCxnSpPr>
            <a:cxnSpLocks/>
          </p:cNvCxnSpPr>
          <p:nvPr/>
        </p:nvCxnSpPr>
        <p:spPr>
          <a:xfrm>
            <a:off x="10738919" y="3079484"/>
            <a:ext cx="0" cy="2043665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E066C2F-758F-7A48-AD67-A3D052511E48}"/>
              </a:ext>
            </a:extLst>
          </p:cNvPr>
          <p:cNvCxnSpPr>
            <a:cxnSpLocks/>
          </p:cNvCxnSpPr>
          <p:nvPr/>
        </p:nvCxnSpPr>
        <p:spPr>
          <a:xfrm flipH="1">
            <a:off x="8869314" y="4604471"/>
            <a:ext cx="1234225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98ECBAC-E70D-4B40-9225-0857409EB3CC}"/>
              </a:ext>
            </a:extLst>
          </p:cNvPr>
          <p:cNvSpPr txBox="1"/>
          <p:nvPr/>
        </p:nvSpPr>
        <p:spPr>
          <a:xfrm>
            <a:off x="8086905" y="2714896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EC6DE77-B6F1-1543-8F2E-AA239BE2BEBD}"/>
              </a:ext>
            </a:extLst>
          </p:cNvPr>
          <p:cNvSpPr txBox="1"/>
          <p:nvPr/>
        </p:nvSpPr>
        <p:spPr>
          <a:xfrm>
            <a:off x="9327569" y="2702811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B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3419E85-07F2-A540-B1F5-A47EEA147908}"/>
              </a:ext>
            </a:extLst>
          </p:cNvPr>
          <p:cNvSpPr txBox="1"/>
          <p:nvPr/>
        </p:nvSpPr>
        <p:spPr>
          <a:xfrm>
            <a:off x="9944681" y="2702811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F87A2F7-553C-AE47-B984-9E1E927CC8B8}"/>
              </a:ext>
            </a:extLst>
          </p:cNvPr>
          <p:cNvSpPr txBox="1"/>
          <p:nvPr/>
        </p:nvSpPr>
        <p:spPr>
          <a:xfrm>
            <a:off x="10575252" y="2696669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AD3E78E-7293-EC49-9C3B-C1D076DB0C54}"/>
              </a:ext>
            </a:extLst>
          </p:cNvPr>
          <p:cNvCxnSpPr>
            <a:cxnSpLocks/>
          </p:cNvCxnSpPr>
          <p:nvPr/>
        </p:nvCxnSpPr>
        <p:spPr>
          <a:xfrm>
            <a:off x="9504694" y="4604471"/>
            <a:ext cx="1" cy="503154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B110ED8-B8D7-8D4D-B5FC-3B75E609AEA5}"/>
              </a:ext>
            </a:extLst>
          </p:cNvPr>
          <p:cNvCxnSpPr>
            <a:cxnSpLocks/>
          </p:cNvCxnSpPr>
          <p:nvPr/>
        </p:nvCxnSpPr>
        <p:spPr>
          <a:xfrm>
            <a:off x="10111602" y="5092102"/>
            <a:ext cx="1" cy="503154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520C9C9-35D3-CC4E-AD9F-1044ED63FEAF}"/>
              </a:ext>
            </a:extLst>
          </p:cNvPr>
          <p:cNvCxnSpPr>
            <a:cxnSpLocks/>
          </p:cNvCxnSpPr>
          <p:nvPr/>
        </p:nvCxnSpPr>
        <p:spPr>
          <a:xfrm flipH="1">
            <a:off x="9504694" y="5107625"/>
            <a:ext cx="1234225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3B250166-2230-C746-90BB-41E8ED49D2C6}"/>
              </a:ext>
            </a:extLst>
          </p:cNvPr>
          <p:cNvSpPr txBox="1"/>
          <p:nvPr/>
        </p:nvSpPr>
        <p:spPr>
          <a:xfrm>
            <a:off x="10902586" y="426002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/>
              <a:t>4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B2782AA-9DDB-C647-AC3D-A08B6A20CF7B}"/>
              </a:ext>
            </a:extLst>
          </p:cNvPr>
          <p:cNvSpPr txBox="1"/>
          <p:nvPr/>
        </p:nvSpPr>
        <p:spPr>
          <a:xfrm>
            <a:off x="10184928" y="413411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/>
              <a:t>3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B215E51-F26B-F241-A0FC-B25D585CFB22}"/>
              </a:ext>
            </a:extLst>
          </p:cNvPr>
          <p:cNvSpPr txBox="1"/>
          <p:nvPr/>
        </p:nvSpPr>
        <p:spPr>
          <a:xfrm>
            <a:off x="9486657" y="346897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/>
              <a:t>2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7473831-C2B0-194C-A564-6604EE246E34}"/>
              </a:ext>
            </a:extLst>
          </p:cNvPr>
          <p:cNvSpPr txBox="1"/>
          <p:nvPr/>
        </p:nvSpPr>
        <p:spPr>
          <a:xfrm>
            <a:off x="7889380" y="346897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/>
              <a:t>2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857EC5D-FB84-1F44-9140-43A0C05B6FD1}"/>
              </a:ext>
            </a:extLst>
          </p:cNvPr>
          <p:cNvSpPr txBox="1"/>
          <p:nvPr/>
        </p:nvSpPr>
        <p:spPr>
          <a:xfrm>
            <a:off x="8884632" y="417599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/>
              <a:t>1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3CBE56A-D7DD-6A42-8933-7CE0F5E1765D}"/>
              </a:ext>
            </a:extLst>
          </p:cNvPr>
          <p:cNvSpPr txBox="1"/>
          <p:nvPr/>
        </p:nvSpPr>
        <p:spPr>
          <a:xfrm>
            <a:off x="9525977" y="466362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/>
              <a:t>1</a:t>
            </a:r>
          </a:p>
        </p:txBody>
      </p:sp>
      <p:graphicFrame>
        <p:nvGraphicFramePr>
          <p:cNvPr id="45" name="Table 44">
            <a:extLst>
              <a:ext uri="{FF2B5EF4-FFF2-40B4-BE49-F238E27FC236}">
                <a16:creationId xmlns:a16="http://schemas.microsoft.com/office/drawing/2014/main" id="{4A251978-81A3-064A-8769-D1ECE7F65A0D}"/>
              </a:ext>
            </a:extLst>
          </p:cNvPr>
          <p:cNvGraphicFramePr>
            <a:graphicFrameLocks noGrp="1"/>
          </p:cNvGraphicFramePr>
          <p:nvPr/>
        </p:nvGraphicFramePr>
        <p:xfrm>
          <a:off x="5240466" y="4347491"/>
          <a:ext cx="2747255" cy="18294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9451">
                  <a:extLst>
                    <a:ext uri="{9D8B030D-6E8A-4147-A177-3AD203B41FA5}">
                      <a16:colId xmlns:a16="http://schemas.microsoft.com/office/drawing/2014/main" val="2316262081"/>
                    </a:ext>
                  </a:extLst>
                </a:gridCol>
                <a:gridCol w="549451">
                  <a:extLst>
                    <a:ext uri="{9D8B030D-6E8A-4147-A177-3AD203B41FA5}">
                      <a16:colId xmlns:a16="http://schemas.microsoft.com/office/drawing/2014/main" val="1868164738"/>
                    </a:ext>
                  </a:extLst>
                </a:gridCol>
                <a:gridCol w="549451">
                  <a:extLst>
                    <a:ext uri="{9D8B030D-6E8A-4147-A177-3AD203B41FA5}">
                      <a16:colId xmlns:a16="http://schemas.microsoft.com/office/drawing/2014/main" val="723497935"/>
                    </a:ext>
                  </a:extLst>
                </a:gridCol>
                <a:gridCol w="549451">
                  <a:extLst>
                    <a:ext uri="{9D8B030D-6E8A-4147-A177-3AD203B41FA5}">
                      <a16:colId xmlns:a16="http://schemas.microsoft.com/office/drawing/2014/main" val="3845477663"/>
                    </a:ext>
                  </a:extLst>
                </a:gridCol>
                <a:gridCol w="549451">
                  <a:extLst>
                    <a:ext uri="{9D8B030D-6E8A-4147-A177-3AD203B41FA5}">
                      <a16:colId xmlns:a16="http://schemas.microsoft.com/office/drawing/2014/main" val="2884757257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/>
                        <a:t>A</a:t>
                      </a: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/>
                        <a:t>B</a:t>
                      </a: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/>
                        <a:t>C</a:t>
                      </a: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/>
                        <a:t>D</a:t>
                      </a: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7192810"/>
                  </a:ext>
                </a:extLst>
              </a:tr>
              <a:tr h="365928">
                <a:tc>
                  <a:txBody>
                    <a:bodyPr/>
                    <a:lstStyle/>
                    <a:p>
                      <a:r>
                        <a:rPr lang="en-GB" b="1">
                          <a:solidFill>
                            <a:schemeClr val="bg1"/>
                          </a:solidFill>
                        </a:rPr>
                        <a:t>A</a:t>
                      </a: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4</a:t>
                      </a: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2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1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3795052"/>
                  </a:ext>
                </a:extLst>
              </a:tr>
              <a:tr h="365928">
                <a:tc>
                  <a:txBody>
                    <a:bodyPr/>
                    <a:lstStyle/>
                    <a:p>
                      <a:r>
                        <a:rPr lang="en-GB" b="1">
                          <a:solidFill>
                            <a:schemeClr val="bg1"/>
                          </a:solidFill>
                        </a:rPr>
                        <a:t>B</a:t>
                      </a: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2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4</a:t>
                      </a: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1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4229575"/>
                  </a:ext>
                </a:extLst>
              </a:tr>
              <a:tr h="365928">
                <a:tc>
                  <a:txBody>
                    <a:bodyPr/>
                    <a:lstStyle/>
                    <a:p>
                      <a:r>
                        <a:rPr lang="en-GB" b="1">
                          <a:solidFill>
                            <a:schemeClr val="bg1"/>
                          </a:solidFill>
                        </a:rPr>
                        <a:t>C</a:t>
                      </a: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1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1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4</a:t>
                      </a: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6922139"/>
                  </a:ext>
                </a:extLst>
              </a:tr>
              <a:tr h="365928">
                <a:tc>
                  <a:txBody>
                    <a:bodyPr/>
                    <a:lstStyle/>
                    <a:p>
                      <a:r>
                        <a:rPr lang="en-GB" b="1">
                          <a:solidFill>
                            <a:schemeClr val="bg1"/>
                          </a:solidFill>
                        </a:rPr>
                        <a:t>D</a:t>
                      </a: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0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/>
                        <a:t>4</a:t>
                      </a: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8866376"/>
                  </a:ext>
                </a:extLst>
              </a:tr>
            </a:tbl>
          </a:graphicData>
        </a:graphic>
      </p:graphicFrame>
      <p:sp>
        <p:nvSpPr>
          <p:cNvPr id="46" name="TextBox 45">
            <a:extLst>
              <a:ext uri="{FF2B5EF4-FFF2-40B4-BE49-F238E27FC236}">
                <a16:creationId xmlns:a16="http://schemas.microsoft.com/office/drawing/2014/main" id="{4B34B916-A8EF-0D4C-9848-75755AB50064}"/>
              </a:ext>
            </a:extLst>
          </p:cNvPr>
          <p:cNvSpPr txBox="1"/>
          <p:nvPr/>
        </p:nvSpPr>
        <p:spPr>
          <a:xfrm>
            <a:off x="5240466" y="3939829"/>
            <a:ext cx="1823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/>
              <a:t>Phylogenetic VCV</a:t>
            </a:r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C73B8CAF-2599-384E-9428-B801763EB397}"/>
              </a:ext>
            </a:extLst>
          </p:cNvPr>
          <p:cNvSpPr/>
          <p:nvPr/>
        </p:nvSpPr>
        <p:spPr>
          <a:xfrm>
            <a:off x="10169611" y="3064476"/>
            <a:ext cx="691978" cy="2150075"/>
          </a:xfrm>
          <a:custGeom>
            <a:avLst/>
            <a:gdLst>
              <a:gd name="connsiteX0" fmla="*/ 0 w 691978"/>
              <a:gd name="connsiteY0" fmla="*/ 2150075 h 2150075"/>
              <a:gd name="connsiteX1" fmla="*/ 691978 w 691978"/>
              <a:gd name="connsiteY1" fmla="*/ 2150075 h 2150075"/>
              <a:gd name="connsiteX2" fmla="*/ 691978 w 691978"/>
              <a:gd name="connsiteY2" fmla="*/ 0 h 2150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91978" h="2150075">
                <a:moveTo>
                  <a:pt x="0" y="2150075"/>
                </a:moveTo>
                <a:lnTo>
                  <a:pt x="691978" y="2150075"/>
                </a:lnTo>
                <a:lnTo>
                  <a:pt x="691978" y="0"/>
                </a:lnTo>
              </a:path>
            </a:pathLst>
          </a:custGeom>
          <a:noFill/>
          <a:ln w="38100">
            <a:solidFill>
              <a:schemeClr val="bg2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8FFE8CB3-AAB9-4A4E-A7CD-F96C68D6C8D8}"/>
              </a:ext>
            </a:extLst>
          </p:cNvPr>
          <p:cNvSpPr/>
          <p:nvPr/>
        </p:nvSpPr>
        <p:spPr>
          <a:xfrm>
            <a:off x="8760941" y="4226011"/>
            <a:ext cx="1260389" cy="988540"/>
          </a:xfrm>
          <a:custGeom>
            <a:avLst/>
            <a:gdLst>
              <a:gd name="connsiteX0" fmla="*/ 1260389 w 1260389"/>
              <a:gd name="connsiteY0" fmla="*/ 988540 h 988540"/>
              <a:gd name="connsiteX1" fmla="*/ 593124 w 1260389"/>
              <a:gd name="connsiteY1" fmla="*/ 988540 h 988540"/>
              <a:gd name="connsiteX2" fmla="*/ 593124 w 1260389"/>
              <a:gd name="connsiteY2" fmla="*/ 481913 h 988540"/>
              <a:gd name="connsiteX3" fmla="*/ 0 w 1260389"/>
              <a:gd name="connsiteY3" fmla="*/ 481913 h 988540"/>
              <a:gd name="connsiteX4" fmla="*/ 0 w 1260389"/>
              <a:gd name="connsiteY4" fmla="*/ 0 h 988540"/>
              <a:gd name="connsiteX5" fmla="*/ 0 w 1260389"/>
              <a:gd name="connsiteY5" fmla="*/ 0 h 988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60389" h="988540">
                <a:moveTo>
                  <a:pt x="1260389" y="988540"/>
                </a:moveTo>
                <a:lnTo>
                  <a:pt x="593124" y="988540"/>
                </a:lnTo>
                <a:lnTo>
                  <a:pt x="593124" y="481913"/>
                </a:lnTo>
                <a:lnTo>
                  <a:pt x="0" y="481913"/>
                </a:lnTo>
                <a:lnTo>
                  <a:pt x="0" y="0"/>
                </a:lnTo>
                <a:lnTo>
                  <a:pt x="0" y="0"/>
                </a:lnTo>
              </a:path>
            </a:pathLst>
          </a:custGeom>
          <a:noFill/>
          <a:ln w="38100">
            <a:solidFill>
              <a:schemeClr val="bg2">
                <a:lumMod val="90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E923344-DE0A-6347-AD31-1F7AD5ABDF3D}"/>
              </a:ext>
            </a:extLst>
          </p:cNvPr>
          <p:cNvCxnSpPr/>
          <p:nvPr/>
        </p:nvCxnSpPr>
        <p:spPr>
          <a:xfrm flipV="1">
            <a:off x="11615351" y="3063961"/>
            <a:ext cx="0" cy="2422439"/>
          </a:xfrm>
          <a:prstGeom prst="straightConnector1">
            <a:avLst/>
          </a:prstGeom>
          <a:ln w="38100">
            <a:solidFill>
              <a:srgbClr val="4472C4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B84A8291-DF97-4D4D-BC0F-041825839BF3}"/>
              </a:ext>
            </a:extLst>
          </p:cNvPr>
          <p:cNvSpPr txBox="1"/>
          <p:nvPr/>
        </p:nvSpPr>
        <p:spPr>
          <a:xfrm rot="5400000">
            <a:off x="11533256" y="4079932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1">
                    <a:lumMod val="75000"/>
                    <a:alpha val="60000"/>
                  </a:schemeClr>
                </a:solidFill>
              </a:rPr>
              <a:t>Time</a:t>
            </a:r>
          </a:p>
        </p:txBody>
      </p:sp>
      <p:sp>
        <p:nvSpPr>
          <p:cNvPr id="27" name="Rectangular Callout 26">
            <a:extLst>
              <a:ext uri="{FF2B5EF4-FFF2-40B4-BE49-F238E27FC236}">
                <a16:creationId xmlns:a16="http://schemas.microsoft.com/office/drawing/2014/main" id="{87850DED-46B4-B944-A6E6-4CD4E975DC0D}"/>
              </a:ext>
            </a:extLst>
          </p:cNvPr>
          <p:cNvSpPr/>
          <p:nvPr/>
        </p:nvSpPr>
        <p:spPr>
          <a:xfrm>
            <a:off x="10809539" y="5392286"/>
            <a:ext cx="688673" cy="501066"/>
          </a:xfrm>
          <a:prstGeom prst="wedgeRectCallout">
            <a:avLst>
              <a:gd name="adj1" fmla="val -63896"/>
              <a:gd name="adj2" fmla="val -73135"/>
            </a:avLst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Var</a:t>
            </a:r>
          </a:p>
        </p:txBody>
      </p:sp>
      <p:sp>
        <p:nvSpPr>
          <p:cNvPr id="47" name="Rectangular Callout 46">
            <a:extLst>
              <a:ext uri="{FF2B5EF4-FFF2-40B4-BE49-F238E27FC236}">
                <a16:creationId xmlns:a16="http://schemas.microsoft.com/office/drawing/2014/main" id="{D1B1EDA7-669D-3E46-B5E2-EAF8AF520909}"/>
              </a:ext>
            </a:extLst>
          </p:cNvPr>
          <p:cNvSpPr/>
          <p:nvPr/>
        </p:nvSpPr>
        <p:spPr>
          <a:xfrm>
            <a:off x="8358762" y="5367643"/>
            <a:ext cx="804358" cy="525709"/>
          </a:xfrm>
          <a:prstGeom prst="wedgeRectCallout">
            <a:avLst>
              <a:gd name="adj1" fmla="val 74019"/>
              <a:gd name="adj2" fmla="val -70938"/>
            </a:avLst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err="1">
                <a:solidFill>
                  <a:schemeClr val="tx1"/>
                </a:solidFill>
              </a:rPr>
              <a:t>Covar</a:t>
            </a:r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53363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3DD3E03C-3046-E397-88AB-0021D502C969}"/>
              </a:ext>
            </a:extLst>
          </p:cNvPr>
          <p:cNvSpPr/>
          <p:nvPr/>
        </p:nvSpPr>
        <p:spPr>
          <a:xfrm>
            <a:off x="-1" y="1"/>
            <a:ext cx="12192001" cy="132556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B282495-465C-69A1-D827-361D6038993F}"/>
              </a:ext>
            </a:extLst>
          </p:cNvPr>
          <p:cNvGrpSpPr/>
          <p:nvPr/>
        </p:nvGrpSpPr>
        <p:grpSpPr>
          <a:xfrm>
            <a:off x="1572148" y="4519130"/>
            <a:ext cx="3810000" cy="2152712"/>
            <a:chOff x="1572148" y="4519130"/>
            <a:chExt cx="3810000" cy="2152712"/>
          </a:xfrm>
        </p:grpSpPr>
        <p:pic>
          <p:nvPicPr>
            <p:cNvPr id="34" name="Picture 33" descr="A picture containing animal&#10;&#10;Description automatically generated">
              <a:extLst>
                <a:ext uri="{FF2B5EF4-FFF2-40B4-BE49-F238E27FC236}">
                  <a16:creationId xmlns:a16="http://schemas.microsoft.com/office/drawing/2014/main" id="{C0FAEDE3-77F6-B414-73FF-5A05605B817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72148" y="4970042"/>
              <a:ext cx="3810000" cy="1701800"/>
            </a:xfrm>
            <a:prstGeom prst="rect">
              <a:avLst/>
            </a:prstGeom>
          </p:spPr>
        </p:pic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49CF94E4-9EB7-D100-FD7F-7D3E17839522}"/>
                </a:ext>
              </a:extLst>
            </p:cNvPr>
            <p:cNvCxnSpPr>
              <a:stCxn id="34" idx="2"/>
              <a:endCxn id="34" idx="0"/>
            </p:cNvCxnSpPr>
            <p:nvPr/>
          </p:nvCxnSpPr>
          <p:spPr>
            <a:xfrm flipV="1">
              <a:off x="3477148" y="4970042"/>
              <a:ext cx="0" cy="170180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Rounded Rectangular Callout 35">
              <a:extLst>
                <a:ext uri="{FF2B5EF4-FFF2-40B4-BE49-F238E27FC236}">
                  <a16:creationId xmlns:a16="http://schemas.microsoft.com/office/drawing/2014/main" id="{D01CA000-46F9-4066-8800-BE72AA851D6F}"/>
                </a:ext>
              </a:extLst>
            </p:cNvPr>
            <p:cNvSpPr/>
            <p:nvPr/>
          </p:nvSpPr>
          <p:spPr>
            <a:xfrm>
              <a:off x="3440578" y="4519130"/>
              <a:ext cx="513841" cy="401763"/>
            </a:xfrm>
            <a:prstGeom prst="wedgeRoundRectCallout">
              <a:avLst>
                <a:gd name="adj1" fmla="val -33941"/>
                <a:gd name="adj2" fmla="val 69832"/>
                <a:gd name="adj3" fmla="val 1666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/>
                <a:t>X̅</a:t>
              </a:r>
              <a:endParaRPr lang="en-US"/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799E6522-2795-5F1D-04B3-A18D4A0B2D79}"/>
                </a:ext>
              </a:extLst>
            </p:cNvPr>
            <p:cNvCxnSpPr/>
            <p:nvPr/>
          </p:nvCxnSpPr>
          <p:spPr>
            <a:xfrm>
              <a:off x="2844624" y="6273173"/>
              <a:ext cx="1250731" cy="0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Rounded Rectangular Callout 37">
              <a:extLst>
                <a:ext uri="{FF2B5EF4-FFF2-40B4-BE49-F238E27FC236}">
                  <a16:creationId xmlns:a16="http://schemas.microsoft.com/office/drawing/2014/main" id="{A80F25C8-805D-414C-744D-09F57EE1FDF8}"/>
                </a:ext>
              </a:extLst>
            </p:cNvPr>
            <p:cNvSpPr/>
            <p:nvPr/>
          </p:nvSpPr>
          <p:spPr>
            <a:xfrm>
              <a:off x="1897118" y="5304369"/>
              <a:ext cx="1129869" cy="729840"/>
            </a:xfrm>
            <a:prstGeom prst="wedgeRoundRectCallout">
              <a:avLst>
                <a:gd name="adj1" fmla="val 35023"/>
                <a:gd name="adj2" fmla="val 72632"/>
                <a:gd name="adj3" fmla="val 1666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Sample variance</a:t>
              </a:r>
              <a:endParaRPr lang="en-US" baseline="30000" dirty="0"/>
            </a:p>
          </p:txBody>
        </p:sp>
      </p:grpSp>
      <p:sp>
        <p:nvSpPr>
          <p:cNvPr id="30" name="Freeform 29">
            <a:extLst>
              <a:ext uri="{FF2B5EF4-FFF2-40B4-BE49-F238E27FC236}">
                <a16:creationId xmlns:a16="http://schemas.microsoft.com/office/drawing/2014/main" id="{33829E4A-2993-1EC8-968A-0F0A722DB303}"/>
              </a:ext>
            </a:extLst>
          </p:cNvPr>
          <p:cNvSpPr/>
          <p:nvPr/>
        </p:nvSpPr>
        <p:spPr>
          <a:xfrm>
            <a:off x="8649730" y="3978876"/>
            <a:ext cx="1668162" cy="1668162"/>
          </a:xfrm>
          <a:custGeom>
            <a:avLst/>
            <a:gdLst>
              <a:gd name="connsiteX0" fmla="*/ 617838 w 1668162"/>
              <a:gd name="connsiteY0" fmla="*/ 1149178 h 1668162"/>
              <a:gd name="connsiteX1" fmla="*/ 593124 w 1668162"/>
              <a:gd name="connsiteY1" fmla="*/ 815546 h 1668162"/>
              <a:gd name="connsiteX2" fmla="*/ 469556 w 1668162"/>
              <a:gd name="connsiteY2" fmla="*/ 803189 h 1668162"/>
              <a:gd name="connsiteX3" fmla="*/ 172994 w 1668162"/>
              <a:gd name="connsiteY3" fmla="*/ 778475 h 1668162"/>
              <a:gd name="connsiteX4" fmla="*/ 135924 w 1668162"/>
              <a:gd name="connsiteY4" fmla="*/ 766119 h 1668162"/>
              <a:gd name="connsiteX5" fmla="*/ 98854 w 1668162"/>
              <a:gd name="connsiteY5" fmla="*/ 741405 h 1668162"/>
              <a:gd name="connsiteX6" fmla="*/ 49427 w 1668162"/>
              <a:gd name="connsiteY6" fmla="*/ 667265 h 1668162"/>
              <a:gd name="connsiteX7" fmla="*/ 24713 w 1668162"/>
              <a:gd name="connsiteY7" fmla="*/ 593124 h 1668162"/>
              <a:gd name="connsiteX8" fmla="*/ 0 w 1668162"/>
              <a:gd name="connsiteY8" fmla="*/ 481913 h 1668162"/>
              <a:gd name="connsiteX9" fmla="*/ 12356 w 1668162"/>
              <a:gd name="connsiteY9" fmla="*/ 160638 h 1668162"/>
              <a:gd name="connsiteX10" fmla="*/ 24713 w 1668162"/>
              <a:gd name="connsiteY10" fmla="*/ 123567 h 1668162"/>
              <a:gd name="connsiteX11" fmla="*/ 86497 w 1668162"/>
              <a:gd name="connsiteY11" fmla="*/ 49427 h 1668162"/>
              <a:gd name="connsiteX12" fmla="*/ 123567 w 1668162"/>
              <a:gd name="connsiteY12" fmla="*/ 24713 h 1668162"/>
              <a:gd name="connsiteX13" fmla="*/ 197708 w 1668162"/>
              <a:gd name="connsiteY13" fmla="*/ 0 h 1668162"/>
              <a:gd name="connsiteX14" fmla="*/ 358346 w 1668162"/>
              <a:gd name="connsiteY14" fmla="*/ 12356 h 1668162"/>
              <a:gd name="connsiteX15" fmla="*/ 420129 w 1668162"/>
              <a:gd name="connsiteY15" fmla="*/ 123567 h 1668162"/>
              <a:gd name="connsiteX16" fmla="*/ 469556 w 1668162"/>
              <a:gd name="connsiteY16" fmla="*/ 234778 h 1668162"/>
              <a:gd name="connsiteX17" fmla="*/ 506627 w 1668162"/>
              <a:gd name="connsiteY17" fmla="*/ 308919 h 1668162"/>
              <a:gd name="connsiteX18" fmla="*/ 642551 w 1668162"/>
              <a:gd name="connsiteY18" fmla="*/ 345989 h 1668162"/>
              <a:gd name="connsiteX19" fmla="*/ 803189 w 1668162"/>
              <a:gd name="connsiteY19" fmla="*/ 358346 h 1668162"/>
              <a:gd name="connsiteX20" fmla="*/ 914400 w 1668162"/>
              <a:gd name="connsiteY20" fmla="*/ 370702 h 1668162"/>
              <a:gd name="connsiteX21" fmla="*/ 1025611 w 1668162"/>
              <a:gd name="connsiteY21" fmla="*/ 420129 h 1668162"/>
              <a:gd name="connsiteX22" fmla="*/ 1062681 w 1668162"/>
              <a:gd name="connsiteY22" fmla="*/ 457200 h 1668162"/>
              <a:gd name="connsiteX23" fmla="*/ 1087394 w 1668162"/>
              <a:gd name="connsiteY23" fmla="*/ 494270 h 1668162"/>
              <a:gd name="connsiteX24" fmla="*/ 1099751 w 1668162"/>
              <a:gd name="connsiteY24" fmla="*/ 815546 h 1668162"/>
              <a:gd name="connsiteX25" fmla="*/ 1124465 w 1668162"/>
              <a:gd name="connsiteY25" fmla="*/ 852616 h 1668162"/>
              <a:gd name="connsiteX26" fmla="*/ 1198605 w 1668162"/>
              <a:gd name="connsiteY26" fmla="*/ 902043 h 1668162"/>
              <a:gd name="connsiteX27" fmla="*/ 1235675 w 1668162"/>
              <a:gd name="connsiteY27" fmla="*/ 914400 h 1668162"/>
              <a:gd name="connsiteX28" fmla="*/ 1359243 w 1668162"/>
              <a:gd name="connsiteY28" fmla="*/ 939113 h 1668162"/>
              <a:gd name="connsiteX29" fmla="*/ 1519881 w 1668162"/>
              <a:gd name="connsiteY29" fmla="*/ 951470 h 1668162"/>
              <a:gd name="connsiteX30" fmla="*/ 1594021 w 1668162"/>
              <a:gd name="connsiteY30" fmla="*/ 963827 h 1668162"/>
              <a:gd name="connsiteX31" fmla="*/ 1631092 w 1668162"/>
              <a:gd name="connsiteY31" fmla="*/ 976183 h 1668162"/>
              <a:gd name="connsiteX32" fmla="*/ 1655805 w 1668162"/>
              <a:gd name="connsiteY32" fmla="*/ 1050324 h 1668162"/>
              <a:gd name="connsiteX33" fmla="*/ 1668162 w 1668162"/>
              <a:gd name="connsiteY33" fmla="*/ 1186248 h 1668162"/>
              <a:gd name="connsiteX34" fmla="*/ 1655805 w 1668162"/>
              <a:gd name="connsiteY34" fmla="*/ 1248032 h 1668162"/>
              <a:gd name="connsiteX35" fmla="*/ 1668162 w 1668162"/>
              <a:gd name="connsiteY35" fmla="*/ 1396313 h 1668162"/>
              <a:gd name="connsiteX36" fmla="*/ 1655805 w 1668162"/>
              <a:gd name="connsiteY36" fmla="*/ 1495167 h 1668162"/>
              <a:gd name="connsiteX37" fmla="*/ 1643448 w 1668162"/>
              <a:gd name="connsiteY37" fmla="*/ 1631092 h 1668162"/>
              <a:gd name="connsiteX38" fmla="*/ 1569308 w 1668162"/>
              <a:gd name="connsiteY38" fmla="*/ 1668162 h 1668162"/>
              <a:gd name="connsiteX39" fmla="*/ 1346886 w 1668162"/>
              <a:gd name="connsiteY39" fmla="*/ 1643448 h 1668162"/>
              <a:gd name="connsiteX40" fmla="*/ 1285102 w 1668162"/>
              <a:gd name="connsiteY40" fmla="*/ 1631092 h 1668162"/>
              <a:gd name="connsiteX41" fmla="*/ 1260389 w 1668162"/>
              <a:gd name="connsiteY41" fmla="*/ 1507524 h 1668162"/>
              <a:gd name="connsiteX42" fmla="*/ 1223319 w 1668162"/>
              <a:gd name="connsiteY42" fmla="*/ 1383956 h 1668162"/>
              <a:gd name="connsiteX43" fmla="*/ 1210962 w 1668162"/>
              <a:gd name="connsiteY43" fmla="*/ 1346886 h 1668162"/>
              <a:gd name="connsiteX44" fmla="*/ 1136821 w 1668162"/>
              <a:gd name="connsiteY44" fmla="*/ 1322173 h 1668162"/>
              <a:gd name="connsiteX45" fmla="*/ 778475 w 1668162"/>
              <a:gd name="connsiteY45" fmla="*/ 1297459 h 1668162"/>
              <a:gd name="connsiteX46" fmla="*/ 679621 w 1668162"/>
              <a:gd name="connsiteY46" fmla="*/ 1235675 h 1668162"/>
              <a:gd name="connsiteX47" fmla="*/ 617838 w 1668162"/>
              <a:gd name="connsiteY47" fmla="*/ 1149178 h 1668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668162" h="1668162">
                <a:moveTo>
                  <a:pt x="617838" y="1149178"/>
                </a:moveTo>
                <a:cubicBezTo>
                  <a:pt x="603422" y="1079157"/>
                  <a:pt x="601362" y="926757"/>
                  <a:pt x="593124" y="815546"/>
                </a:cubicBezTo>
                <a:cubicBezTo>
                  <a:pt x="551935" y="811427"/>
                  <a:pt x="510853" y="806037"/>
                  <a:pt x="469556" y="803189"/>
                </a:cubicBezTo>
                <a:cubicBezTo>
                  <a:pt x="333576" y="793811"/>
                  <a:pt x="279525" y="805107"/>
                  <a:pt x="172994" y="778475"/>
                </a:cubicBezTo>
                <a:cubicBezTo>
                  <a:pt x="160358" y="775316"/>
                  <a:pt x="148281" y="770238"/>
                  <a:pt x="135924" y="766119"/>
                </a:cubicBezTo>
                <a:cubicBezTo>
                  <a:pt x="123567" y="757881"/>
                  <a:pt x="108633" y="752582"/>
                  <a:pt x="98854" y="741405"/>
                </a:cubicBezTo>
                <a:cubicBezTo>
                  <a:pt x="79295" y="719052"/>
                  <a:pt x="58820" y="695443"/>
                  <a:pt x="49427" y="667265"/>
                </a:cubicBezTo>
                <a:cubicBezTo>
                  <a:pt x="41189" y="642551"/>
                  <a:pt x="29822" y="618669"/>
                  <a:pt x="24713" y="593124"/>
                </a:cubicBezTo>
                <a:cubicBezTo>
                  <a:pt x="9025" y="514687"/>
                  <a:pt x="17450" y="551716"/>
                  <a:pt x="0" y="481913"/>
                </a:cubicBezTo>
                <a:cubicBezTo>
                  <a:pt x="4119" y="374821"/>
                  <a:pt x="4983" y="267555"/>
                  <a:pt x="12356" y="160638"/>
                </a:cubicBezTo>
                <a:cubicBezTo>
                  <a:pt x="13252" y="147643"/>
                  <a:pt x="18888" y="135217"/>
                  <a:pt x="24713" y="123567"/>
                </a:cubicBezTo>
                <a:cubicBezTo>
                  <a:pt x="38598" y="95797"/>
                  <a:pt x="63074" y="68946"/>
                  <a:pt x="86497" y="49427"/>
                </a:cubicBezTo>
                <a:cubicBezTo>
                  <a:pt x="97906" y="39920"/>
                  <a:pt x="109996" y="30745"/>
                  <a:pt x="123567" y="24713"/>
                </a:cubicBezTo>
                <a:cubicBezTo>
                  <a:pt x="147372" y="14133"/>
                  <a:pt x="197708" y="0"/>
                  <a:pt x="197708" y="0"/>
                </a:cubicBezTo>
                <a:cubicBezTo>
                  <a:pt x="251254" y="4119"/>
                  <a:pt x="306245" y="-669"/>
                  <a:pt x="358346" y="12356"/>
                </a:cubicBezTo>
                <a:cubicBezTo>
                  <a:pt x="404884" y="23990"/>
                  <a:pt x="403235" y="98226"/>
                  <a:pt x="420129" y="123567"/>
                </a:cubicBezTo>
                <a:cubicBezTo>
                  <a:pt x="459293" y="182314"/>
                  <a:pt x="440146" y="146548"/>
                  <a:pt x="469556" y="234778"/>
                </a:cubicBezTo>
                <a:cubicBezTo>
                  <a:pt x="476289" y="254977"/>
                  <a:pt x="486456" y="296312"/>
                  <a:pt x="506627" y="308919"/>
                </a:cubicBezTo>
                <a:cubicBezTo>
                  <a:pt x="528566" y="322631"/>
                  <a:pt x="613373" y="342747"/>
                  <a:pt x="642551" y="345989"/>
                </a:cubicBezTo>
                <a:cubicBezTo>
                  <a:pt x="695927" y="351920"/>
                  <a:pt x="749705" y="353484"/>
                  <a:pt x="803189" y="358346"/>
                </a:cubicBezTo>
                <a:cubicBezTo>
                  <a:pt x="840334" y="361723"/>
                  <a:pt x="877330" y="366583"/>
                  <a:pt x="914400" y="370702"/>
                </a:cubicBezTo>
                <a:cubicBezTo>
                  <a:pt x="968274" y="388661"/>
                  <a:pt x="986450" y="387495"/>
                  <a:pt x="1025611" y="420129"/>
                </a:cubicBezTo>
                <a:cubicBezTo>
                  <a:pt x="1039036" y="431316"/>
                  <a:pt x="1051494" y="443775"/>
                  <a:pt x="1062681" y="457200"/>
                </a:cubicBezTo>
                <a:cubicBezTo>
                  <a:pt x="1072188" y="468609"/>
                  <a:pt x="1079156" y="481913"/>
                  <a:pt x="1087394" y="494270"/>
                </a:cubicBezTo>
                <a:cubicBezTo>
                  <a:pt x="1091513" y="601362"/>
                  <a:pt x="1088723" y="708944"/>
                  <a:pt x="1099751" y="815546"/>
                </a:cubicBezTo>
                <a:cubicBezTo>
                  <a:pt x="1101279" y="830318"/>
                  <a:pt x="1113288" y="842837"/>
                  <a:pt x="1124465" y="852616"/>
                </a:cubicBezTo>
                <a:cubicBezTo>
                  <a:pt x="1146818" y="872175"/>
                  <a:pt x="1170427" y="892650"/>
                  <a:pt x="1198605" y="902043"/>
                </a:cubicBezTo>
                <a:cubicBezTo>
                  <a:pt x="1210962" y="906162"/>
                  <a:pt x="1223151" y="910822"/>
                  <a:pt x="1235675" y="914400"/>
                </a:cubicBezTo>
                <a:cubicBezTo>
                  <a:pt x="1273845" y="925306"/>
                  <a:pt x="1320817" y="935068"/>
                  <a:pt x="1359243" y="939113"/>
                </a:cubicBezTo>
                <a:cubicBezTo>
                  <a:pt x="1412652" y="944735"/>
                  <a:pt x="1466335" y="947351"/>
                  <a:pt x="1519881" y="951470"/>
                </a:cubicBezTo>
                <a:cubicBezTo>
                  <a:pt x="1544594" y="955589"/>
                  <a:pt x="1569563" y="958392"/>
                  <a:pt x="1594021" y="963827"/>
                </a:cubicBezTo>
                <a:cubicBezTo>
                  <a:pt x="1606736" y="966653"/>
                  <a:pt x="1623521" y="965584"/>
                  <a:pt x="1631092" y="976183"/>
                </a:cubicBezTo>
                <a:cubicBezTo>
                  <a:pt x="1646234" y="997381"/>
                  <a:pt x="1655805" y="1050324"/>
                  <a:pt x="1655805" y="1050324"/>
                </a:cubicBezTo>
                <a:cubicBezTo>
                  <a:pt x="1659924" y="1095632"/>
                  <a:pt x="1668162" y="1140753"/>
                  <a:pt x="1668162" y="1186248"/>
                </a:cubicBezTo>
                <a:cubicBezTo>
                  <a:pt x="1668162" y="1207251"/>
                  <a:pt x="1655805" y="1227029"/>
                  <a:pt x="1655805" y="1248032"/>
                </a:cubicBezTo>
                <a:cubicBezTo>
                  <a:pt x="1655805" y="1297630"/>
                  <a:pt x="1664043" y="1346886"/>
                  <a:pt x="1668162" y="1396313"/>
                </a:cubicBezTo>
                <a:cubicBezTo>
                  <a:pt x="1664043" y="1429264"/>
                  <a:pt x="1659281" y="1462142"/>
                  <a:pt x="1655805" y="1495167"/>
                </a:cubicBezTo>
                <a:cubicBezTo>
                  <a:pt x="1651042" y="1540412"/>
                  <a:pt x="1656827" y="1587609"/>
                  <a:pt x="1643448" y="1631092"/>
                </a:cubicBezTo>
                <a:cubicBezTo>
                  <a:pt x="1637973" y="1648885"/>
                  <a:pt x="1583250" y="1663514"/>
                  <a:pt x="1569308" y="1668162"/>
                </a:cubicBezTo>
                <a:cubicBezTo>
                  <a:pt x="1506130" y="1661844"/>
                  <a:pt x="1411861" y="1653444"/>
                  <a:pt x="1346886" y="1643448"/>
                </a:cubicBezTo>
                <a:cubicBezTo>
                  <a:pt x="1326128" y="1640254"/>
                  <a:pt x="1305697" y="1635211"/>
                  <a:pt x="1285102" y="1631092"/>
                </a:cubicBezTo>
                <a:cubicBezTo>
                  <a:pt x="1259726" y="1554958"/>
                  <a:pt x="1283109" y="1632479"/>
                  <a:pt x="1260389" y="1507524"/>
                </a:cubicBezTo>
                <a:cubicBezTo>
                  <a:pt x="1252920" y="1466444"/>
                  <a:pt x="1236213" y="1422639"/>
                  <a:pt x="1223319" y="1383956"/>
                </a:cubicBezTo>
                <a:cubicBezTo>
                  <a:pt x="1219200" y="1371599"/>
                  <a:pt x="1223319" y="1351005"/>
                  <a:pt x="1210962" y="1346886"/>
                </a:cubicBezTo>
                <a:cubicBezTo>
                  <a:pt x="1186248" y="1338648"/>
                  <a:pt x="1162810" y="1323965"/>
                  <a:pt x="1136821" y="1322173"/>
                </a:cubicBezTo>
                <a:lnTo>
                  <a:pt x="778475" y="1297459"/>
                </a:lnTo>
                <a:cubicBezTo>
                  <a:pt x="690246" y="1268050"/>
                  <a:pt x="718785" y="1294421"/>
                  <a:pt x="679621" y="1235675"/>
                </a:cubicBezTo>
                <a:cubicBezTo>
                  <a:pt x="651995" y="1152797"/>
                  <a:pt x="632254" y="1219199"/>
                  <a:pt x="617838" y="1149178"/>
                </a:cubicBez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90BD3F-A2F0-1C4E-B30E-0D7058E0C3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chemeClr val="bg2"/>
                </a:solidFill>
              </a:rPr>
              <a:t>Expected variance in trait data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A014922-0658-7440-BF23-3753D82ABB36}"/>
              </a:ext>
            </a:extLst>
          </p:cNvPr>
          <p:cNvCxnSpPr/>
          <p:nvPr/>
        </p:nvCxnSpPr>
        <p:spPr>
          <a:xfrm>
            <a:off x="8245762" y="3063962"/>
            <a:ext cx="0" cy="1070157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3432A4C-1754-0847-B5F8-1A606DC2BE7E}"/>
              </a:ext>
            </a:extLst>
          </p:cNvPr>
          <p:cNvCxnSpPr/>
          <p:nvPr/>
        </p:nvCxnSpPr>
        <p:spPr>
          <a:xfrm>
            <a:off x="9486427" y="3063961"/>
            <a:ext cx="0" cy="1070157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9C2B359-6E29-4043-A3B6-2AEF7DEA78E0}"/>
              </a:ext>
            </a:extLst>
          </p:cNvPr>
          <p:cNvCxnSpPr>
            <a:cxnSpLocks/>
          </p:cNvCxnSpPr>
          <p:nvPr/>
        </p:nvCxnSpPr>
        <p:spPr>
          <a:xfrm flipH="1">
            <a:off x="8252202" y="4110976"/>
            <a:ext cx="1234225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C3F699F-2337-9142-9269-4E941E68738A}"/>
              </a:ext>
            </a:extLst>
          </p:cNvPr>
          <p:cNvCxnSpPr>
            <a:cxnSpLocks/>
          </p:cNvCxnSpPr>
          <p:nvPr/>
        </p:nvCxnSpPr>
        <p:spPr>
          <a:xfrm>
            <a:off x="8869314" y="4101317"/>
            <a:ext cx="1" cy="503154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D709B79-3E82-8546-9A66-C5C2823074F1}"/>
              </a:ext>
            </a:extLst>
          </p:cNvPr>
          <p:cNvCxnSpPr>
            <a:cxnSpLocks/>
          </p:cNvCxnSpPr>
          <p:nvPr/>
        </p:nvCxnSpPr>
        <p:spPr>
          <a:xfrm>
            <a:off x="10100321" y="3063961"/>
            <a:ext cx="0" cy="154051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D86503F-4F70-634E-B921-1EB122B9A37A}"/>
              </a:ext>
            </a:extLst>
          </p:cNvPr>
          <p:cNvCxnSpPr>
            <a:cxnSpLocks/>
          </p:cNvCxnSpPr>
          <p:nvPr/>
        </p:nvCxnSpPr>
        <p:spPr>
          <a:xfrm>
            <a:off x="10738919" y="3079484"/>
            <a:ext cx="0" cy="2043665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E066C2F-758F-7A48-AD67-A3D052511E48}"/>
              </a:ext>
            </a:extLst>
          </p:cNvPr>
          <p:cNvCxnSpPr>
            <a:cxnSpLocks/>
          </p:cNvCxnSpPr>
          <p:nvPr/>
        </p:nvCxnSpPr>
        <p:spPr>
          <a:xfrm flipH="1">
            <a:off x="8869314" y="4604471"/>
            <a:ext cx="1234225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98ECBAC-E70D-4B40-9225-0857409EB3CC}"/>
              </a:ext>
            </a:extLst>
          </p:cNvPr>
          <p:cNvSpPr txBox="1"/>
          <p:nvPr/>
        </p:nvSpPr>
        <p:spPr>
          <a:xfrm>
            <a:off x="8086905" y="2714896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EC6DE77-B6F1-1543-8F2E-AA239BE2BEBD}"/>
              </a:ext>
            </a:extLst>
          </p:cNvPr>
          <p:cNvSpPr txBox="1"/>
          <p:nvPr/>
        </p:nvSpPr>
        <p:spPr>
          <a:xfrm>
            <a:off x="9327569" y="2702811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B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3419E85-07F2-A540-B1F5-A47EEA147908}"/>
              </a:ext>
            </a:extLst>
          </p:cNvPr>
          <p:cNvSpPr txBox="1"/>
          <p:nvPr/>
        </p:nvSpPr>
        <p:spPr>
          <a:xfrm>
            <a:off x="9944681" y="2702811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F87A2F7-553C-AE47-B984-9E1E927CC8B8}"/>
              </a:ext>
            </a:extLst>
          </p:cNvPr>
          <p:cNvSpPr txBox="1"/>
          <p:nvPr/>
        </p:nvSpPr>
        <p:spPr>
          <a:xfrm>
            <a:off x="10575252" y="2696669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AD3E78E-7293-EC49-9C3B-C1D076DB0C54}"/>
              </a:ext>
            </a:extLst>
          </p:cNvPr>
          <p:cNvCxnSpPr>
            <a:cxnSpLocks/>
          </p:cNvCxnSpPr>
          <p:nvPr/>
        </p:nvCxnSpPr>
        <p:spPr>
          <a:xfrm>
            <a:off x="9504694" y="4604471"/>
            <a:ext cx="1" cy="503154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B110ED8-B8D7-8D4D-B5FC-3B75E609AEA5}"/>
              </a:ext>
            </a:extLst>
          </p:cNvPr>
          <p:cNvCxnSpPr>
            <a:cxnSpLocks/>
          </p:cNvCxnSpPr>
          <p:nvPr/>
        </p:nvCxnSpPr>
        <p:spPr>
          <a:xfrm>
            <a:off x="10111602" y="5092102"/>
            <a:ext cx="1" cy="503154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520C9C9-35D3-CC4E-AD9F-1044ED63FEAF}"/>
              </a:ext>
            </a:extLst>
          </p:cNvPr>
          <p:cNvCxnSpPr>
            <a:cxnSpLocks/>
          </p:cNvCxnSpPr>
          <p:nvPr/>
        </p:nvCxnSpPr>
        <p:spPr>
          <a:xfrm flipH="1">
            <a:off x="9504694" y="5107625"/>
            <a:ext cx="1234225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Freeform 18">
            <a:extLst>
              <a:ext uri="{FF2B5EF4-FFF2-40B4-BE49-F238E27FC236}">
                <a16:creationId xmlns:a16="http://schemas.microsoft.com/office/drawing/2014/main" id="{74CB2044-ED13-914A-A8FC-34FD17D6180A}"/>
              </a:ext>
            </a:extLst>
          </p:cNvPr>
          <p:cNvSpPr/>
          <p:nvPr/>
        </p:nvSpPr>
        <p:spPr>
          <a:xfrm>
            <a:off x="8208418" y="3063960"/>
            <a:ext cx="1887586" cy="2562895"/>
          </a:xfrm>
          <a:custGeom>
            <a:avLst/>
            <a:gdLst>
              <a:gd name="connsiteX0" fmla="*/ 0 w 1887586"/>
              <a:gd name="connsiteY0" fmla="*/ 0 h 2562895"/>
              <a:gd name="connsiteX1" fmla="*/ 6439 w 1887586"/>
              <a:gd name="connsiteY1" fmla="*/ 1043188 h 2562895"/>
              <a:gd name="connsiteX2" fmla="*/ 45076 w 1887586"/>
              <a:gd name="connsiteY2" fmla="*/ 1081825 h 2562895"/>
              <a:gd name="connsiteX3" fmla="*/ 540912 w 1887586"/>
              <a:gd name="connsiteY3" fmla="*/ 1088264 h 2562895"/>
              <a:gd name="connsiteX4" fmla="*/ 605307 w 1887586"/>
              <a:gd name="connsiteY4" fmla="*/ 1094704 h 2562895"/>
              <a:gd name="connsiteX5" fmla="*/ 643943 w 1887586"/>
              <a:gd name="connsiteY5" fmla="*/ 1101143 h 2562895"/>
              <a:gd name="connsiteX6" fmla="*/ 650383 w 1887586"/>
              <a:gd name="connsiteY6" fmla="*/ 1493949 h 2562895"/>
              <a:gd name="connsiteX7" fmla="*/ 669701 w 1887586"/>
              <a:gd name="connsiteY7" fmla="*/ 1590540 h 2562895"/>
              <a:gd name="connsiteX8" fmla="*/ 721217 w 1887586"/>
              <a:gd name="connsiteY8" fmla="*/ 1603419 h 2562895"/>
              <a:gd name="connsiteX9" fmla="*/ 862884 w 1887586"/>
              <a:gd name="connsiteY9" fmla="*/ 1596980 h 2562895"/>
              <a:gd name="connsiteX10" fmla="*/ 940158 w 1887586"/>
              <a:gd name="connsiteY10" fmla="*/ 1584101 h 2562895"/>
              <a:gd name="connsiteX11" fmla="*/ 1030310 w 1887586"/>
              <a:gd name="connsiteY11" fmla="*/ 1571222 h 2562895"/>
              <a:gd name="connsiteX12" fmla="*/ 1229932 w 1887586"/>
              <a:gd name="connsiteY12" fmla="*/ 1596980 h 2562895"/>
              <a:gd name="connsiteX13" fmla="*/ 1236372 w 1887586"/>
              <a:gd name="connsiteY13" fmla="*/ 1635617 h 2562895"/>
              <a:gd name="connsiteX14" fmla="*/ 1242811 w 1887586"/>
              <a:gd name="connsiteY14" fmla="*/ 1654935 h 2562895"/>
              <a:gd name="connsiteX15" fmla="*/ 1249251 w 1887586"/>
              <a:gd name="connsiteY15" fmla="*/ 1712890 h 2562895"/>
              <a:gd name="connsiteX16" fmla="*/ 1281448 w 1887586"/>
              <a:gd name="connsiteY16" fmla="*/ 2099256 h 2562895"/>
              <a:gd name="connsiteX17" fmla="*/ 1803042 w 1887586"/>
              <a:gd name="connsiteY17" fmla="*/ 2092817 h 2562895"/>
              <a:gd name="connsiteX18" fmla="*/ 1867436 w 1887586"/>
              <a:gd name="connsiteY18" fmla="*/ 2105695 h 2562895"/>
              <a:gd name="connsiteX19" fmla="*/ 1880315 w 1887586"/>
              <a:gd name="connsiteY19" fmla="*/ 2311757 h 2562895"/>
              <a:gd name="connsiteX20" fmla="*/ 1886755 w 1887586"/>
              <a:gd name="connsiteY20" fmla="*/ 2343955 h 2562895"/>
              <a:gd name="connsiteX21" fmla="*/ 1886755 w 1887586"/>
              <a:gd name="connsiteY21" fmla="*/ 2562895 h 2562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887586" h="2562895">
                <a:moveTo>
                  <a:pt x="0" y="0"/>
                </a:moveTo>
                <a:cubicBezTo>
                  <a:pt x="2146" y="347729"/>
                  <a:pt x="-1888" y="695552"/>
                  <a:pt x="6439" y="1043188"/>
                </a:cubicBezTo>
                <a:cubicBezTo>
                  <a:pt x="6911" y="1062914"/>
                  <a:pt x="25998" y="1081348"/>
                  <a:pt x="45076" y="1081825"/>
                </a:cubicBezTo>
                <a:cubicBezTo>
                  <a:pt x="210317" y="1085956"/>
                  <a:pt x="375633" y="1086118"/>
                  <a:pt x="540912" y="1088264"/>
                </a:cubicBezTo>
                <a:cubicBezTo>
                  <a:pt x="562377" y="1090411"/>
                  <a:pt x="583902" y="1092028"/>
                  <a:pt x="605307" y="1094704"/>
                </a:cubicBezTo>
                <a:cubicBezTo>
                  <a:pt x="618262" y="1096323"/>
                  <a:pt x="642478" y="1088169"/>
                  <a:pt x="643943" y="1101143"/>
                </a:cubicBezTo>
                <a:cubicBezTo>
                  <a:pt x="658635" y="1231269"/>
                  <a:pt x="643500" y="1363177"/>
                  <a:pt x="650383" y="1493949"/>
                </a:cubicBezTo>
                <a:cubicBezTo>
                  <a:pt x="652109" y="1526738"/>
                  <a:pt x="637504" y="1584100"/>
                  <a:pt x="669701" y="1590540"/>
                </a:cubicBezTo>
                <a:cubicBezTo>
                  <a:pt x="708554" y="1598311"/>
                  <a:pt x="691515" y="1593519"/>
                  <a:pt x="721217" y="1603419"/>
                </a:cubicBezTo>
                <a:cubicBezTo>
                  <a:pt x="768439" y="1601273"/>
                  <a:pt x="815796" y="1601135"/>
                  <a:pt x="862884" y="1596980"/>
                </a:cubicBezTo>
                <a:cubicBezTo>
                  <a:pt x="888896" y="1594685"/>
                  <a:pt x="914204" y="1586985"/>
                  <a:pt x="940158" y="1584101"/>
                </a:cubicBezTo>
                <a:cubicBezTo>
                  <a:pt x="1008990" y="1576453"/>
                  <a:pt x="979053" y="1581474"/>
                  <a:pt x="1030310" y="1571222"/>
                </a:cubicBezTo>
                <a:cubicBezTo>
                  <a:pt x="1144816" y="1575039"/>
                  <a:pt x="1212123" y="1516838"/>
                  <a:pt x="1229932" y="1596980"/>
                </a:cubicBezTo>
                <a:cubicBezTo>
                  <a:pt x="1232764" y="1609726"/>
                  <a:pt x="1233540" y="1622871"/>
                  <a:pt x="1236372" y="1635617"/>
                </a:cubicBezTo>
                <a:cubicBezTo>
                  <a:pt x="1237844" y="1642243"/>
                  <a:pt x="1240665" y="1648496"/>
                  <a:pt x="1242811" y="1654935"/>
                </a:cubicBezTo>
                <a:cubicBezTo>
                  <a:pt x="1244958" y="1674253"/>
                  <a:pt x="1248680" y="1693461"/>
                  <a:pt x="1249251" y="1712890"/>
                </a:cubicBezTo>
                <a:cubicBezTo>
                  <a:pt x="1260722" y="2102886"/>
                  <a:pt x="1132470" y="2062014"/>
                  <a:pt x="1281448" y="2099256"/>
                </a:cubicBezTo>
                <a:lnTo>
                  <a:pt x="1803042" y="2092817"/>
                </a:lnTo>
                <a:cubicBezTo>
                  <a:pt x="1860124" y="2091489"/>
                  <a:pt x="1811431" y="2072092"/>
                  <a:pt x="1867436" y="2105695"/>
                </a:cubicBezTo>
                <a:cubicBezTo>
                  <a:pt x="1886802" y="2299336"/>
                  <a:pt x="1854880" y="1968393"/>
                  <a:pt x="1880315" y="2311757"/>
                </a:cubicBezTo>
                <a:cubicBezTo>
                  <a:pt x="1881124" y="2322672"/>
                  <a:pt x="1886474" y="2333013"/>
                  <a:pt x="1886755" y="2343955"/>
                </a:cubicBezTo>
                <a:cubicBezTo>
                  <a:pt x="1888626" y="2416911"/>
                  <a:pt x="1886755" y="2489915"/>
                  <a:pt x="1886755" y="2562895"/>
                </a:cubicBezTo>
              </a:path>
            </a:pathLst>
          </a:cu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F0BFD888-0FBF-3E4E-8877-5BD7E86FF19E}"/>
              </a:ext>
            </a:extLst>
          </p:cNvPr>
          <p:cNvSpPr/>
          <p:nvPr/>
        </p:nvSpPr>
        <p:spPr>
          <a:xfrm>
            <a:off x="8821259" y="3070275"/>
            <a:ext cx="1315334" cy="2562896"/>
          </a:xfrm>
          <a:custGeom>
            <a:avLst/>
            <a:gdLst>
              <a:gd name="connsiteX0" fmla="*/ 669702 w 1315334"/>
              <a:gd name="connsiteY0" fmla="*/ 0 h 2562896"/>
              <a:gd name="connsiteX1" fmla="*/ 682581 w 1315334"/>
              <a:gd name="connsiteY1" fmla="*/ 837127 h 2562896"/>
              <a:gd name="connsiteX2" fmla="*/ 676141 w 1315334"/>
              <a:gd name="connsiteY2" fmla="*/ 1004552 h 2562896"/>
              <a:gd name="connsiteX3" fmla="*/ 669702 w 1315334"/>
              <a:gd name="connsiteY3" fmla="*/ 1023871 h 2562896"/>
              <a:gd name="connsiteX4" fmla="*/ 643944 w 1315334"/>
              <a:gd name="connsiteY4" fmla="*/ 1043189 h 2562896"/>
              <a:gd name="connsiteX5" fmla="*/ 592429 w 1315334"/>
              <a:gd name="connsiteY5" fmla="*/ 1049629 h 2562896"/>
              <a:gd name="connsiteX6" fmla="*/ 392806 w 1315334"/>
              <a:gd name="connsiteY6" fmla="*/ 1062507 h 2562896"/>
              <a:gd name="connsiteX7" fmla="*/ 367048 w 1315334"/>
              <a:gd name="connsiteY7" fmla="*/ 1068947 h 2562896"/>
              <a:gd name="connsiteX8" fmla="*/ 103031 w 1315334"/>
              <a:gd name="connsiteY8" fmla="*/ 1088265 h 2562896"/>
              <a:gd name="connsiteX9" fmla="*/ 25758 w 1315334"/>
              <a:gd name="connsiteY9" fmla="*/ 1094705 h 2562896"/>
              <a:gd name="connsiteX10" fmla="*/ 12879 w 1315334"/>
              <a:gd name="connsiteY10" fmla="*/ 1133341 h 2562896"/>
              <a:gd name="connsiteX11" fmla="*/ 0 w 1315334"/>
              <a:gd name="connsiteY11" fmla="*/ 1197736 h 2562896"/>
              <a:gd name="connsiteX12" fmla="*/ 12879 w 1315334"/>
              <a:gd name="connsiteY12" fmla="*/ 1371600 h 2562896"/>
              <a:gd name="connsiteX13" fmla="*/ 19319 w 1315334"/>
              <a:gd name="connsiteY13" fmla="*/ 1390919 h 2562896"/>
              <a:gd name="connsiteX14" fmla="*/ 38637 w 1315334"/>
              <a:gd name="connsiteY14" fmla="*/ 1455313 h 2562896"/>
              <a:gd name="connsiteX15" fmla="*/ 45076 w 1315334"/>
              <a:gd name="connsiteY15" fmla="*/ 1474631 h 2562896"/>
              <a:gd name="connsiteX16" fmla="*/ 51516 w 1315334"/>
              <a:gd name="connsiteY16" fmla="*/ 1526147 h 2562896"/>
              <a:gd name="connsiteX17" fmla="*/ 103031 w 1315334"/>
              <a:gd name="connsiteY17" fmla="*/ 1545465 h 2562896"/>
              <a:gd name="connsiteX18" fmla="*/ 637505 w 1315334"/>
              <a:gd name="connsiteY18" fmla="*/ 1551905 h 2562896"/>
              <a:gd name="connsiteX19" fmla="*/ 650384 w 1315334"/>
              <a:gd name="connsiteY19" fmla="*/ 1629178 h 2562896"/>
              <a:gd name="connsiteX20" fmla="*/ 656823 w 1315334"/>
              <a:gd name="connsiteY20" fmla="*/ 1757967 h 2562896"/>
              <a:gd name="connsiteX21" fmla="*/ 663262 w 1315334"/>
              <a:gd name="connsiteY21" fmla="*/ 2021983 h 2562896"/>
              <a:gd name="connsiteX22" fmla="*/ 708338 w 1315334"/>
              <a:gd name="connsiteY22" fmla="*/ 2079938 h 2562896"/>
              <a:gd name="connsiteX23" fmla="*/ 1262130 w 1315334"/>
              <a:gd name="connsiteY23" fmla="*/ 2086378 h 2562896"/>
              <a:gd name="connsiteX24" fmla="*/ 1262130 w 1315334"/>
              <a:gd name="connsiteY24" fmla="*/ 2562896 h 25628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315334" h="2562896">
                <a:moveTo>
                  <a:pt x="669702" y="0"/>
                </a:moveTo>
                <a:cubicBezTo>
                  <a:pt x="673995" y="279042"/>
                  <a:pt x="693308" y="558258"/>
                  <a:pt x="682581" y="837127"/>
                </a:cubicBezTo>
                <a:cubicBezTo>
                  <a:pt x="680434" y="892935"/>
                  <a:pt x="679984" y="948835"/>
                  <a:pt x="676141" y="1004552"/>
                </a:cubicBezTo>
                <a:cubicBezTo>
                  <a:pt x="675674" y="1011324"/>
                  <a:pt x="674047" y="1018656"/>
                  <a:pt x="669702" y="1023871"/>
                </a:cubicBezTo>
                <a:cubicBezTo>
                  <a:pt x="662831" y="1032116"/>
                  <a:pt x="654126" y="1039795"/>
                  <a:pt x="643944" y="1043189"/>
                </a:cubicBezTo>
                <a:cubicBezTo>
                  <a:pt x="627527" y="1048661"/>
                  <a:pt x="609616" y="1047607"/>
                  <a:pt x="592429" y="1049629"/>
                </a:cubicBezTo>
                <a:cubicBezTo>
                  <a:pt x="497005" y="1060856"/>
                  <a:pt x="530755" y="1056237"/>
                  <a:pt x="392806" y="1062507"/>
                </a:cubicBezTo>
                <a:cubicBezTo>
                  <a:pt x="384220" y="1064654"/>
                  <a:pt x="375778" y="1067492"/>
                  <a:pt x="367048" y="1068947"/>
                </a:cubicBezTo>
                <a:cubicBezTo>
                  <a:pt x="290813" y="1081653"/>
                  <a:pt x="145422" y="1084732"/>
                  <a:pt x="103031" y="1088265"/>
                </a:cubicBezTo>
                <a:lnTo>
                  <a:pt x="25758" y="1094705"/>
                </a:lnTo>
                <a:cubicBezTo>
                  <a:pt x="21465" y="1107584"/>
                  <a:pt x="15111" y="1119950"/>
                  <a:pt x="12879" y="1133341"/>
                </a:cubicBezTo>
                <a:cubicBezTo>
                  <a:pt x="4985" y="1180708"/>
                  <a:pt x="9607" y="1159311"/>
                  <a:pt x="0" y="1197736"/>
                </a:cubicBezTo>
                <a:cubicBezTo>
                  <a:pt x="2320" y="1241819"/>
                  <a:pt x="3506" y="1320048"/>
                  <a:pt x="12879" y="1371600"/>
                </a:cubicBezTo>
                <a:cubicBezTo>
                  <a:pt x="14093" y="1378279"/>
                  <a:pt x="17454" y="1384392"/>
                  <a:pt x="19319" y="1390919"/>
                </a:cubicBezTo>
                <a:cubicBezTo>
                  <a:pt x="38789" y="1459062"/>
                  <a:pt x="8021" y="1363464"/>
                  <a:pt x="38637" y="1455313"/>
                </a:cubicBezTo>
                <a:lnTo>
                  <a:pt x="45076" y="1474631"/>
                </a:lnTo>
                <a:cubicBezTo>
                  <a:pt x="47223" y="1491803"/>
                  <a:pt x="45089" y="1510079"/>
                  <a:pt x="51516" y="1526147"/>
                </a:cubicBezTo>
                <a:cubicBezTo>
                  <a:pt x="56892" y="1539587"/>
                  <a:pt x="95841" y="1545302"/>
                  <a:pt x="103031" y="1545465"/>
                </a:cubicBezTo>
                <a:cubicBezTo>
                  <a:pt x="281156" y="1549513"/>
                  <a:pt x="459347" y="1549758"/>
                  <a:pt x="637505" y="1551905"/>
                </a:cubicBezTo>
                <a:cubicBezTo>
                  <a:pt x="642515" y="1576957"/>
                  <a:pt x="648505" y="1603815"/>
                  <a:pt x="650384" y="1629178"/>
                </a:cubicBezTo>
                <a:cubicBezTo>
                  <a:pt x="653559" y="1672044"/>
                  <a:pt x="654677" y="1715037"/>
                  <a:pt x="656823" y="1757967"/>
                </a:cubicBezTo>
                <a:cubicBezTo>
                  <a:pt x="658969" y="1845972"/>
                  <a:pt x="659672" y="1934025"/>
                  <a:pt x="663262" y="2021983"/>
                </a:cubicBezTo>
                <a:cubicBezTo>
                  <a:pt x="665452" y="2075627"/>
                  <a:pt x="657060" y="2078823"/>
                  <a:pt x="708338" y="2079938"/>
                </a:cubicBezTo>
                <a:cubicBezTo>
                  <a:pt x="892904" y="2083950"/>
                  <a:pt x="1122997" y="1965041"/>
                  <a:pt x="1262130" y="2086378"/>
                </a:cubicBezTo>
                <a:cubicBezTo>
                  <a:pt x="1381841" y="2190777"/>
                  <a:pt x="1262130" y="2404057"/>
                  <a:pt x="1262130" y="2562896"/>
                </a:cubicBezTo>
              </a:path>
            </a:pathLst>
          </a:cu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4B18A55-02C2-6E44-8F1B-E5897EDE8F09}"/>
              </a:ext>
            </a:extLst>
          </p:cNvPr>
          <p:cNvSpPr txBox="1"/>
          <p:nvPr/>
        </p:nvSpPr>
        <p:spPr>
          <a:xfrm>
            <a:off x="7788498" y="2824837"/>
            <a:ext cx="394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00B0F0"/>
                </a:solidFill>
              </a:rPr>
              <a:t>X</a:t>
            </a:r>
            <a:r>
              <a:rPr lang="en-GB" baseline="-25000" dirty="0">
                <a:solidFill>
                  <a:srgbClr val="00B0F0"/>
                </a:solidFill>
              </a:rPr>
              <a:t>A</a:t>
            </a:r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A5E044-F1FB-4143-B247-FAD9070E99F8}"/>
              </a:ext>
            </a:extLst>
          </p:cNvPr>
          <p:cNvSpPr txBox="1"/>
          <p:nvPr/>
        </p:nvSpPr>
        <p:spPr>
          <a:xfrm>
            <a:off x="7655404" y="4768393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00B0F0"/>
                </a:solidFill>
              </a:rPr>
              <a:t>V</a:t>
            </a:r>
            <a:r>
              <a:rPr lang="en-GB" baseline="-25000" dirty="0">
                <a:solidFill>
                  <a:srgbClr val="00B0F0"/>
                </a:solidFill>
              </a:rPr>
              <a:t>A</a:t>
            </a:r>
            <a:r>
              <a:rPr lang="en-GB" dirty="0">
                <a:solidFill>
                  <a:srgbClr val="00B0F0"/>
                </a:solidFill>
              </a:rPr>
              <a:t> = X</a:t>
            </a:r>
            <a:r>
              <a:rPr lang="en-GB" baseline="-25000" dirty="0">
                <a:solidFill>
                  <a:srgbClr val="00B0F0"/>
                </a:solidFill>
              </a:rPr>
              <a:t>A</a:t>
            </a:r>
            <a:r>
              <a:rPr lang="en-GB" dirty="0">
                <a:solidFill>
                  <a:srgbClr val="00B0F0"/>
                </a:solidFill>
              </a:rPr>
              <a:t> - X̅</a:t>
            </a:r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9C99320-F254-9B47-BC11-274DD45E8420}"/>
              </a:ext>
            </a:extLst>
          </p:cNvPr>
          <p:cNvSpPr txBox="1"/>
          <p:nvPr/>
        </p:nvSpPr>
        <p:spPr>
          <a:xfrm>
            <a:off x="9598496" y="4644707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2"/>
                </a:solidFill>
              </a:rPr>
              <a:t>V</a:t>
            </a:r>
            <a:r>
              <a:rPr lang="en-GB" baseline="-25000" dirty="0">
                <a:solidFill>
                  <a:schemeClr val="accent2"/>
                </a:solidFill>
              </a:rPr>
              <a:t>B</a:t>
            </a:r>
            <a:r>
              <a:rPr lang="en-GB" dirty="0">
                <a:solidFill>
                  <a:schemeClr val="accent2"/>
                </a:solidFill>
              </a:rPr>
              <a:t> = X</a:t>
            </a:r>
            <a:r>
              <a:rPr lang="en-GB" baseline="-25000" dirty="0">
                <a:solidFill>
                  <a:schemeClr val="accent2"/>
                </a:solidFill>
              </a:rPr>
              <a:t>B</a:t>
            </a:r>
            <a:r>
              <a:rPr lang="en-GB" dirty="0">
                <a:solidFill>
                  <a:schemeClr val="accent2"/>
                </a:solidFill>
              </a:rPr>
              <a:t> - X̅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32" name="Rounded Rectangular Callout 31">
            <a:extLst>
              <a:ext uri="{FF2B5EF4-FFF2-40B4-BE49-F238E27FC236}">
                <a16:creationId xmlns:a16="http://schemas.microsoft.com/office/drawing/2014/main" id="{5CE1D9E9-8D97-E246-A758-5A704294F06C}"/>
              </a:ext>
            </a:extLst>
          </p:cNvPr>
          <p:cNvSpPr/>
          <p:nvPr/>
        </p:nvSpPr>
        <p:spPr>
          <a:xfrm>
            <a:off x="10327125" y="5419179"/>
            <a:ext cx="513841" cy="401763"/>
          </a:xfrm>
          <a:prstGeom prst="wedgeRoundRectCallout">
            <a:avLst>
              <a:gd name="adj1" fmla="val -74214"/>
              <a:gd name="adj2" fmla="val -42022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X̅</a:t>
            </a:r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26E6876-F378-454A-8615-857E56CEA08B}"/>
              </a:ext>
            </a:extLst>
          </p:cNvPr>
          <p:cNvSpPr txBox="1"/>
          <p:nvPr/>
        </p:nvSpPr>
        <p:spPr>
          <a:xfrm>
            <a:off x="9056958" y="2839058"/>
            <a:ext cx="388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accent2"/>
                </a:solidFill>
              </a:rPr>
              <a:t>X</a:t>
            </a:r>
            <a:r>
              <a:rPr lang="en-GB" baseline="-25000" dirty="0">
                <a:solidFill>
                  <a:schemeClr val="accent2"/>
                </a:solidFill>
              </a:rPr>
              <a:t>B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41" name="Rounded Rectangular Callout 40">
            <a:extLst>
              <a:ext uri="{FF2B5EF4-FFF2-40B4-BE49-F238E27FC236}">
                <a16:creationId xmlns:a16="http://schemas.microsoft.com/office/drawing/2014/main" id="{1B780842-DC47-E840-B8D2-81E820D9C19C}"/>
              </a:ext>
            </a:extLst>
          </p:cNvPr>
          <p:cNvSpPr/>
          <p:nvPr/>
        </p:nvSpPr>
        <p:spPr>
          <a:xfrm>
            <a:off x="7808522" y="5531054"/>
            <a:ext cx="1887586" cy="503155"/>
          </a:xfrm>
          <a:prstGeom prst="wedgeRoundRectCallout">
            <a:avLst>
              <a:gd name="adj1" fmla="val 34456"/>
              <a:gd name="adj2" fmla="val -101065"/>
              <a:gd name="adj3" fmla="val 16667"/>
            </a:avLst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Covariance V</a:t>
            </a:r>
            <a:r>
              <a:rPr lang="en-US" baseline="-25000" dirty="0">
                <a:solidFill>
                  <a:schemeClr val="tx1"/>
                </a:solidFill>
              </a:rPr>
              <a:t>A</a:t>
            </a:r>
            <a:r>
              <a:rPr lang="en-US" dirty="0">
                <a:solidFill>
                  <a:schemeClr val="tx1"/>
                </a:solidFill>
              </a:rPr>
              <a:t>V</a:t>
            </a:r>
            <a:r>
              <a:rPr lang="en-US" baseline="-25000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CE29C24-3067-B3B1-33B7-F2B39B41C6C2}"/>
              </a:ext>
            </a:extLst>
          </p:cNvPr>
          <p:cNvSpPr txBox="1"/>
          <p:nvPr/>
        </p:nvSpPr>
        <p:spPr>
          <a:xfrm>
            <a:off x="6429267" y="4533570"/>
            <a:ext cx="1035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Trait VCV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8F6FA89-34CD-AFB0-937E-8ACDF465EAA8}"/>
              </a:ext>
            </a:extLst>
          </p:cNvPr>
          <p:cNvSpPr/>
          <p:nvPr/>
        </p:nvSpPr>
        <p:spPr>
          <a:xfrm>
            <a:off x="1435333" y="4457704"/>
            <a:ext cx="4024155" cy="2423170"/>
          </a:xfrm>
          <a:prstGeom prst="rect">
            <a:avLst/>
          </a:prstGeom>
          <a:solidFill>
            <a:srgbClr val="E7E6E6">
              <a:alpha val="50196"/>
            </a:srgb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AE8D03-C8D6-8244-B49F-96150404DF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760642" cy="4351338"/>
          </a:xfrm>
        </p:spPr>
        <p:txBody>
          <a:bodyPr/>
          <a:lstStyle/>
          <a:p>
            <a:r>
              <a:rPr lang="en-US" dirty="0"/>
              <a:t>Expected species variance in trait data is proportional to the lengths of the branches from the root of the phylogeny to the tip.</a:t>
            </a:r>
          </a:p>
          <a:p>
            <a:r>
              <a:rPr lang="en-US" dirty="0"/>
              <a:t>Expected covariance between pairs of species is proportional to the shared phylogenetic path</a:t>
            </a:r>
          </a:p>
        </p:txBody>
      </p:sp>
      <p:graphicFrame>
        <p:nvGraphicFramePr>
          <p:cNvPr id="49" name="Table 48">
            <a:extLst>
              <a:ext uri="{FF2B5EF4-FFF2-40B4-BE49-F238E27FC236}">
                <a16:creationId xmlns:a16="http://schemas.microsoft.com/office/drawing/2014/main" id="{AACE1E5C-7772-AEF5-7F48-027D8EB1D51D}"/>
              </a:ext>
            </a:extLst>
          </p:cNvPr>
          <p:cNvGraphicFramePr>
            <a:graphicFrameLocks noGrp="1"/>
          </p:cNvGraphicFramePr>
          <p:nvPr/>
        </p:nvGraphicFramePr>
        <p:xfrm>
          <a:off x="4769273" y="4906206"/>
          <a:ext cx="2747255" cy="18294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9451">
                  <a:extLst>
                    <a:ext uri="{9D8B030D-6E8A-4147-A177-3AD203B41FA5}">
                      <a16:colId xmlns:a16="http://schemas.microsoft.com/office/drawing/2014/main" val="2316262081"/>
                    </a:ext>
                  </a:extLst>
                </a:gridCol>
                <a:gridCol w="549451">
                  <a:extLst>
                    <a:ext uri="{9D8B030D-6E8A-4147-A177-3AD203B41FA5}">
                      <a16:colId xmlns:a16="http://schemas.microsoft.com/office/drawing/2014/main" val="1868164738"/>
                    </a:ext>
                  </a:extLst>
                </a:gridCol>
                <a:gridCol w="549451">
                  <a:extLst>
                    <a:ext uri="{9D8B030D-6E8A-4147-A177-3AD203B41FA5}">
                      <a16:colId xmlns:a16="http://schemas.microsoft.com/office/drawing/2014/main" val="723497935"/>
                    </a:ext>
                  </a:extLst>
                </a:gridCol>
                <a:gridCol w="549451">
                  <a:extLst>
                    <a:ext uri="{9D8B030D-6E8A-4147-A177-3AD203B41FA5}">
                      <a16:colId xmlns:a16="http://schemas.microsoft.com/office/drawing/2014/main" val="3845477663"/>
                    </a:ext>
                  </a:extLst>
                </a:gridCol>
                <a:gridCol w="549451">
                  <a:extLst>
                    <a:ext uri="{9D8B030D-6E8A-4147-A177-3AD203B41FA5}">
                      <a16:colId xmlns:a16="http://schemas.microsoft.com/office/drawing/2014/main" val="2884757257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/>
                        <a:t>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7192810"/>
                  </a:ext>
                </a:extLst>
              </a:tr>
              <a:tr h="365928"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bg1"/>
                          </a:solidFill>
                        </a:rPr>
                        <a:t>A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V</a:t>
                      </a:r>
                      <a:r>
                        <a:rPr lang="en-GB" b="1" baseline="-25000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V</a:t>
                      </a:r>
                      <a:r>
                        <a:rPr lang="en-GB" baseline="-25000" dirty="0"/>
                        <a:t>AB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V</a:t>
                      </a:r>
                      <a:r>
                        <a:rPr lang="en-GB" baseline="-25000" dirty="0"/>
                        <a:t>AC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V</a:t>
                      </a:r>
                      <a:r>
                        <a:rPr lang="en-GB" baseline="-25000" dirty="0"/>
                        <a:t>AD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3795052"/>
                  </a:ext>
                </a:extLst>
              </a:tr>
              <a:tr h="365928"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bg1"/>
                          </a:solidFill>
                        </a:rPr>
                        <a:t>B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V</a:t>
                      </a:r>
                      <a:r>
                        <a:rPr lang="en-GB" baseline="-25000" dirty="0"/>
                        <a:t>BA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b="1" dirty="0"/>
                        <a:t>V</a:t>
                      </a:r>
                      <a:r>
                        <a:rPr lang="en-GB" b="1" baseline="-25000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V</a:t>
                      </a:r>
                      <a:r>
                        <a:rPr lang="en-GB" baseline="-25000" dirty="0"/>
                        <a:t>BC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V</a:t>
                      </a:r>
                      <a:r>
                        <a:rPr lang="en-GB" baseline="-25000" dirty="0"/>
                        <a:t>BD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4229575"/>
                  </a:ext>
                </a:extLst>
              </a:tr>
              <a:tr h="365928"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bg1"/>
                          </a:solidFill>
                        </a:rPr>
                        <a:t>C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V</a:t>
                      </a:r>
                      <a:r>
                        <a:rPr lang="en-GB" baseline="-25000" dirty="0"/>
                        <a:t>CA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V</a:t>
                      </a:r>
                      <a:r>
                        <a:rPr lang="en-GB" baseline="-25000" dirty="0"/>
                        <a:t>CD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b="1" dirty="0"/>
                        <a:t>V</a:t>
                      </a:r>
                      <a:r>
                        <a:rPr lang="en-GB" b="1" baseline="-25000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V</a:t>
                      </a:r>
                      <a:r>
                        <a:rPr lang="en-GB" baseline="-25000" dirty="0"/>
                        <a:t>CD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6922139"/>
                  </a:ext>
                </a:extLst>
              </a:tr>
              <a:tr h="365928"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bg1"/>
                          </a:solidFill>
                        </a:rPr>
                        <a:t>D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V</a:t>
                      </a:r>
                      <a:r>
                        <a:rPr lang="en-GB" baseline="-25000" dirty="0"/>
                        <a:t>DA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V</a:t>
                      </a:r>
                      <a:r>
                        <a:rPr lang="en-GB" baseline="-25000" dirty="0"/>
                        <a:t>DB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V</a:t>
                      </a:r>
                      <a:r>
                        <a:rPr lang="en-GB" baseline="-25000" dirty="0"/>
                        <a:t>DC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b="1" dirty="0"/>
                        <a:t>V</a:t>
                      </a:r>
                      <a:r>
                        <a:rPr lang="en-GB" b="1" baseline="-25000" dirty="0"/>
                        <a:t>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88663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972798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DCF9218-5DD5-5BBC-AC1C-283CD4A32E0F}"/>
              </a:ext>
            </a:extLst>
          </p:cNvPr>
          <p:cNvSpPr/>
          <p:nvPr/>
        </p:nvSpPr>
        <p:spPr>
          <a:xfrm>
            <a:off x="-1" y="1"/>
            <a:ext cx="12192001" cy="132556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CB909A-A67C-FF4C-ABC1-5A3745A9CB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chemeClr val="bg2"/>
                </a:solidFill>
              </a:rPr>
              <a:t>Brownian Motion evolution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027CCA-97A0-D444-9900-3A07890484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00144" cy="5032374"/>
          </a:xfrm>
        </p:spPr>
        <p:txBody>
          <a:bodyPr>
            <a:normAutofit/>
          </a:bodyPr>
          <a:lstStyle/>
          <a:p>
            <a:r>
              <a:rPr lang="en-GB" dirty="0"/>
              <a:t>Under Brownian motion, changes in trait value occurs at a consistent rate (instantaneous rate </a:t>
            </a:r>
            <a:r>
              <a:rPr lang="en-US" dirty="0"/>
              <a:t>𝜎</a:t>
            </a:r>
            <a:r>
              <a:rPr lang="en-US" baseline="30000" dirty="0"/>
              <a:t>2</a:t>
            </a:r>
            <a:r>
              <a:rPr lang="en-GB" dirty="0"/>
              <a:t>) through time</a:t>
            </a:r>
          </a:p>
          <a:p>
            <a:pPr lvl="1"/>
            <a:r>
              <a:rPr lang="en-GB" b="1" dirty="0"/>
              <a:t>Change is proportional to time</a:t>
            </a:r>
          </a:p>
          <a:p>
            <a:pPr lvl="1"/>
            <a:r>
              <a:rPr lang="en-US" dirty="0"/>
              <a:t>𝛥X = 𝜎</a:t>
            </a:r>
            <a:r>
              <a:rPr lang="en-US" baseline="30000" dirty="0"/>
              <a:t>2</a:t>
            </a:r>
            <a:r>
              <a:rPr lang="en-US" dirty="0"/>
              <a:t> x 𝛥</a:t>
            </a:r>
            <a:r>
              <a:rPr lang="en-US" i="1" dirty="0"/>
              <a:t>t</a:t>
            </a:r>
            <a:endParaRPr lang="en-GB" b="1" i="1" dirty="0"/>
          </a:p>
          <a:p>
            <a:r>
              <a:rPr lang="en-GB" dirty="0"/>
              <a:t>Direction of change at each interval is random (</a:t>
            </a:r>
            <a:r>
              <a:rPr lang="en-GB" b="1" dirty="0"/>
              <a:t>random walk</a:t>
            </a:r>
            <a:r>
              <a:rPr lang="en-GB" dirty="0"/>
              <a:t>)</a:t>
            </a:r>
          </a:p>
          <a:p>
            <a:pPr lvl="1"/>
            <a:r>
              <a:rPr lang="en-GB" dirty="0"/>
              <a:t>Change doesn’t depend on the state of the trait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71F088-4F80-174D-815D-F5E1CD8313D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938344" y="2684707"/>
            <a:ext cx="2966545" cy="2966545"/>
          </a:xfrm>
          <a:prstGeom prst="rect">
            <a:avLst/>
          </a:prstGeom>
        </p:spPr>
      </p:pic>
      <p:pic>
        <p:nvPicPr>
          <p:cNvPr id="8" name="Picture 7" descr="A close up of a map&#10;&#10;Description automatically generated">
            <a:extLst>
              <a:ext uri="{FF2B5EF4-FFF2-40B4-BE49-F238E27FC236}">
                <a16:creationId xmlns:a16="http://schemas.microsoft.com/office/drawing/2014/main" id="{8B0B256D-CF55-BE40-8B12-1F0A452DCB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6345" y="2684707"/>
            <a:ext cx="3029800" cy="30298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E477144-A148-DF40-B92E-D53F2D982FB4}"/>
              </a:ext>
            </a:extLst>
          </p:cNvPr>
          <p:cNvSpPr txBox="1"/>
          <p:nvPr/>
        </p:nvSpPr>
        <p:spPr>
          <a:xfrm>
            <a:off x="5938344" y="2396358"/>
            <a:ext cx="4187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/>
              <a:t>Simulated Brownian motion trait evolution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ECC4291-53AE-414D-B3BD-EBA27A37F572}"/>
              </a:ext>
            </a:extLst>
          </p:cNvPr>
          <p:cNvSpPr txBox="1"/>
          <p:nvPr/>
        </p:nvSpPr>
        <p:spPr>
          <a:xfrm>
            <a:off x="9381494" y="5714507"/>
            <a:ext cx="2449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/>
              <a:t>100 random simulations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CAA4BAA-DA68-2141-AD4A-A2C29919E14A}"/>
              </a:ext>
            </a:extLst>
          </p:cNvPr>
          <p:cNvSpPr txBox="1"/>
          <p:nvPr/>
        </p:nvSpPr>
        <p:spPr>
          <a:xfrm>
            <a:off x="6463192" y="5702346"/>
            <a:ext cx="2127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/>
              <a:t>1 random simulation</a:t>
            </a:r>
          </a:p>
        </p:txBody>
      </p:sp>
    </p:spTree>
    <p:extLst>
      <p:ext uri="{BB962C8B-B14F-4D97-AF65-F5344CB8AC3E}">
        <p14:creationId xmlns:p14="http://schemas.microsoft.com/office/powerpoint/2010/main" val="7879472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D25FD65-A322-1A09-93CD-ACF43FDECC92}"/>
              </a:ext>
            </a:extLst>
          </p:cNvPr>
          <p:cNvSpPr/>
          <p:nvPr/>
        </p:nvSpPr>
        <p:spPr>
          <a:xfrm>
            <a:off x="-1" y="1"/>
            <a:ext cx="12192001" cy="132556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6" name="Picture 45" descr="A close up of a map&#10;&#10;Description automatically generated">
            <a:extLst>
              <a:ext uri="{FF2B5EF4-FFF2-40B4-BE49-F238E27FC236}">
                <a16:creationId xmlns:a16="http://schemas.microsoft.com/office/drawing/2014/main" id="{9684CCE4-F3E9-5FE5-3167-ADA011E020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804" r="5659" b="2151"/>
          <a:stretch/>
        </p:blipFill>
        <p:spPr>
          <a:xfrm>
            <a:off x="336360" y="2330860"/>
            <a:ext cx="4290393" cy="400405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F90BD3F-A2F0-1C4E-B30E-0D7058E0C3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chemeClr val="bg2"/>
                </a:solidFill>
              </a:rPr>
              <a:t>BM generates trait variance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AE8D03-C8D6-8244-B49F-96150404DF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34200" y="2055814"/>
            <a:ext cx="5257800" cy="4351338"/>
          </a:xfrm>
        </p:spPr>
        <p:txBody>
          <a:bodyPr/>
          <a:lstStyle/>
          <a:p>
            <a:r>
              <a:rPr lang="en-US" dirty="0"/>
              <a:t>The funnel-shaped increase in variance is the </a:t>
            </a:r>
            <a:r>
              <a:rPr lang="en-US" b="1" dirty="0"/>
              <a:t>expected variance of the species</a:t>
            </a:r>
            <a:r>
              <a:rPr lang="en-US" dirty="0"/>
              <a:t> given the amount of time elapsed since the root of the phylogenetic tree and with instantaneous rate 𝜎</a:t>
            </a:r>
            <a:r>
              <a:rPr lang="en-US" baseline="30000" dirty="0"/>
              <a:t>2</a:t>
            </a:r>
            <a:r>
              <a:rPr lang="en-US" dirty="0"/>
              <a:t>.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A24A49DD-FA34-7C43-BD96-E66A217D2E19}"/>
              </a:ext>
            </a:extLst>
          </p:cNvPr>
          <p:cNvGrpSpPr/>
          <p:nvPr/>
        </p:nvGrpSpPr>
        <p:grpSpPr>
          <a:xfrm rot="5400000">
            <a:off x="3662533" y="3380584"/>
            <a:ext cx="3810000" cy="1701800"/>
            <a:chOff x="1572148" y="4970043"/>
            <a:chExt cx="3810000" cy="1701800"/>
          </a:xfrm>
        </p:grpSpPr>
        <p:pic>
          <p:nvPicPr>
            <p:cNvPr id="34" name="Picture 33" descr="A picture containing animal&#10;&#10;Description automatically generated">
              <a:extLst>
                <a:ext uri="{FF2B5EF4-FFF2-40B4-BE49-F238E27FC236}">
                  <a16:creationId xmlns:a16="http://schemas.microsoft.com/office/drawing/2014/main" id="{8C58C141-7E49-AD49-9EAA-F5CE7E1772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72148" y="4970043"/>
              <a:ext cx="3810000" cy="1701800"/>
            </a:xfrm>
            <a:prstGeom prst="rect">
              <a:avLst/>
            </a:prstGeom>
          </p:spPr>
        </p:pic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222A10C5-91E3-0447-B5E3-FAD61FA4E45F}"/>
                </a:ext>
              </a:extLst>
            </p:cNvPr>
            <p:cNvCxnSpPr/>
            <p:nvPr/>
          </p:nvCxnSpPr>
          <p:spPr>
            <a:xfrm>
              <a:off x="2844624" y="6273173"/>
              <a:ext cx="1250731" cy="0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Rounded Rectangular Callout 37">
              <a:extLst>
                <a:ext uri="{FF2B5EF4-FFF2-40B4-BE49-F238E27FC236}">
                  <a16:creationId xmlns:a16="http://schemas.microsoft.com/office/drawing/2014/main" id="{6D64D586-8377-B64B-AD6F-0BB2DD7E9396}"/>
                </a:ext>
              </a:extLst>
            </p:cNvPr>
            <p:cNvSpPr/>
            <p:nvPr/>
          </p:nvSpPr>
          <p:spPr>
            <a:xfrm rot="16200000">
              <a:off x="2190816" y="5738100"/>
              <a:ext cx="513841" cy="401763"/>
            </a:xfrm>
            <a:prstGeom prst="wedgeRoundRectCallout">
              <a:avLst>
                <a:gd name="adj1" fmla="val -42372"/>
                <a:gd name="adj2" fmla="val 94332"/>
                <a:gd name="adj3" fmla="val 16667"/>
              </a:avLst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V</a:t>
              </a:r>
              <a:r>
                <a:rPr lang="en-US" baseline="-25000" dirty="0"/>
                <a:t>A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6803858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298DB46-97B9-8143-9157-89802891BDB6}"/>
              </a:ext>
            </a:extLst>
          </p:cNvPr>
          <p:cNvCxnSpPr/>
          <p:nvPr/>
        </p:nvCxnSpPr>
        <p:spPr>
          <a:xfrm>
            <a:off x="8395071" y="4133184"/>
            <a:ext cx="3369589" cy="0"/>
          </a:xfrm>
          <a:prstGeom prst="line">
            <a:avLst/>
          </a:prstGeom>
          <a:ln>
            <a:solidFill>
              <a:srgbClr val="4472C4">
                <a:alpha val="60392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5C8F255-D5A5-AA49-AB9D-3A6445652F63}"/>
              </a:ext>
            </a:extLst>
          </p:cNvPr>
          <p:cNvCxnSpPr/>
          <p:nvPr/>
        </p:nvCxnSpPr>
        <p:spPr>
          <a:xfrm>
            <a:off x="8395071" y="4630446"/>
            <a:ext cx="3369589" cy="0"/>
          </a:xfrm>
          <a:prstGeom prst="line">
            <a:avLst/>
          </a:prstGeom>
          <a:ln>
            <a:solidFill>
              <a:srgbClr val="4472C4">
                <a:alpha val="60392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A390991-AB85-184B-A105-A76E56343798}"/>
              </a:ext>
            </a:extLst>
          </p:cNvPr>
          <p:cNvCxnSpPr/>
          <p:nvPr/>
        </p:nvCxnSpPr>
        <p:spPr>
          <a:xfrm>
            <a:off x="8395071" y="5096531"/>
            <a:ext cx="3369589" cy="0"/>
          </a:xfrm>
          <a:prstGeom prst="line">
            <a:avLst/>
          </a:prstGeom>
          <a:ln>
            <a:solidFill>
              <a:srgbClr val="4472C4">
                <a:alpha val="60392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3DE4EEF0-0400-F54C-AC76-F6E090E1EAB1}"/>
              </a:ext>
            </a:extLst>
          </p:cNvPr>
          <p:cNvCxnSpPr/>
          <p:nvPr/>
        </p:nvCxnSpPr>
        <p:spPr>
          <a:xfrm>
            <a:off x="8395071" y="5608875"/>
            <a:ext cx="3369589" cy="0"/>
          </a:xfrm>
          <a:prstGeom prst="line">
            <a:avLst/>
          </a:prstGeom>
          <a:ln>
            <a:solidFill>
              <a:srgbClr val="4472C4">
                <a:alpha val="60392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E7287370-E590-3B46-AB63-19D0F6E97BB0}"/>
              </a:ext>
            </a:extLst>
          </p:cNvPr>
          <p:cNvSpPr/>
          <p:nvPr/>
        </p:nvSpPr>
        <p:spPr>
          <a:xfrm>
            <a:off x="-1" y="1"/>
            <a:ext cx="12192001" cy="132556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90BD3F-A2F0-1C4E-B30E-0D7058E0C3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Phylogenetic structure in trait VCV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AE8D03-C8D6-8244-B49F-96150404DF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/>
          </a:bodyPr>
          <a:lstStyle/>
          <a:p>
            <a:r>
              <a:rPr lang="en-US" dirty="0"/>
              <a:t>The expected VCV structure of a trait evolving under </a:t>
            </a:r>
            <a:r>
              <a:rPr lang="en-US" b="1" dirty="0"/>
              <a:t>Brownian motion </a:t>
            </a:r>
            <a:r>
              <a:rPr lang="en-US" dirty="0"/>
              <a:t>is proportional to a phylogenetic VCV of the branch lengths in units of time </a:t>
            </a:r>
            <a:r>
              <a:rPr lang="en-US" i="1" dirty="0"/>
              <a:t>t</a:t>
            </a:r>
            <a:r>
              <a:rPr lang="en-US" dirty="0"/>
              <a:t>.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A014922-0658-7440-BF23-3753D82ABB36}"/>
              </a:ext>
            </a:extLst>
          </p:cNvPr>
          <p:cNvCxnSpPr/>
          <p:nvPr/>
        </p:nvCxnSpPr>
        <p:spPr>
          <a:xfrm>
            <a:off x="8395071" y="3598106"/>
            <a:ext cx="0" cy="1070157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3432A4C-1754-0847-B5F8-1A606DC2BE7E}"/>
              </a:ext>
            </a:extLst>
          </p:cNvPr>
          <p:cNvCxnSpPr/>
          <p:nvPr/>
        </p:nvCxnSpPr>
        <p:spPr>
          <a:xfrm>
            <a:off x="9635736" y="3598105"/>
            <a:ext cx="0" cy="1070157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9C2B359-6E29-4043-A3B6-2AEF7DEA78E0}"/>
              </a:ext>
            </a:extLst>
          </p:cNvPr>
          <p:cNvCxnSpPr>
            <a:cxnSpLocks/>
          </p:cNvCxnSpPr>
          <p:nvPr/>
        </p:nvCxnSpPr>
        <p:spPr>
          <a:xfrm flipH="1">
            <a:off x="8401511" y="4645120"/>
            <a:ext cx="1234225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C3F699F-2337-9142-9269-4E941E68738A}"/>
              </a:ext>
            </a:extLst>
          </p:cNvPr>
          <p:cNvCxnSpPr>
            <a:cxnSpLocks/>
          </p:cNvCxnSpPr>
          <p:nvPr/>
        </p:nvCxnSpPr>
        <p:spPr>
          <a:xfrm>
            <a:off x="9018623" y="4635461"/>
            <a:ext cx="1" cy="503154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D709B79-3E82-8546-9A66-C5C2823074F1}"/>
              </a:ext>
            </a:extLst>
          </p:cNvPr>
          <p:cNvCxnSpPr>
            <a:cxnSpLocks/>
          </p:cNvCxnSpPr>
          <p:nvPr/>
        </p:nvCxnSpPr>
        <p:spPr>
          <a:xfrm>
            <a:off x="10249630" y="3598105"/>
            <a:ext cx="0" cy="154051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D86503F-4F70-634E-B921-1EB122B9A37A}"/>
              </a:ext>
            </a:extLst>
          </p:cNvPr>
          <p:cNvCxnSpPr>
            <a:cxnSpLocks/>
          </p:cNvCxnSpPr>
          <p:nvPr/>
        </p:nvCxnSpPr>
        <p:spPr>
          <a:xfrm>
            <a:off x="10888228" y="3613628"/>
            <a:ext cx="0" cy="2043665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E066C2F-758F-7A48-AD67-A3D052511E48}"/>
              </a:ext>
            </a:extLst>
          </p:cNvPr>
          <p:cNvCxnSpPr>
            <a:cxnSpLocks/>
          </p:cNvCxnSpPr>
          <p:nvPr/>
        </p:nvCxnSpPr>
        <p:spPr>
          <a:xfrm flipH="1">
            <a:off x="9018623" y="5138615"/>
            <a:ext cx="1234225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98ECBAC-E70D-4B40-9225-0857409EB3CC}"/>
              </a:ext>
            </a:extLst>
          </p:cNvPr>
          <p:cNvSpPr txBox="1"/>
          <p:nvPr/>
        </p:nvSpPr>
        <p:spPr>
          <a:xfrm>
            <a:off x="8236214" y="3249040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EC6DE77-B6F1-1543-8F2E-AA239BE2BEBD}"/>
              </a:ext>
            </a:extLst>
          </p:cNvPr>
          <p:cNvSpPr txBox="1"/>
          <p:nvPr/>
        </p:nvSpPr>
        <p:spPr>
          <a:xfrm>
            <a:off x="9476878" y="3236955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B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3419E85-07F2-A540-B1F5-A47EEA147908}"/>
              </a:ext>
            </a:extLst>
          </p:cNvPr>
          <p:cNvSpPr txBox="1"/>
          <p:nvPr/>
        </p:nvSpPr>
        <p:spPr>
          <a:xfrm>
            <a:off x="10093990" y="3236955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F87A2F7-553C-AE47-B984-9E1E927CC8B8}"/>
              </a:ext>
            </a:extLst>
          </p:cNvPr>
          <p:cNvSpPr txBox="1"/>
          <p:nvPr/>
        </p:nvSpPr>
        <p:spPr>
          <a:xfrm>
            <a:off x="10724561" y="3230813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AD3E78E-7293-EC49-9C3B-C1D076DB0C54}"/>
              </a:ext>
            </a:extLst>
          </p:cNvPr>
          <p:cNvCxnSpPr>
            <a:cxnSpLocks/>
          </p:cNvCxnSpPr>
          <p:nvPr/>
        </p:nvCxnSpPr>
        <p:spPr>
          <a:xfrm>
            <a:off x="9654003" y="5138615"/>
            <a:ext cx="1" cy="503154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B110ED8-B8D7-8D4D-B5FC-3B75E609AEA5}"/>
              </a:ext>
            </a:extLst>
          </p:cNvPr>
          <p:cNvCxnSpPr>
            <a:cxnSpLocks/>
          </p:cNvCxnSpPr>
          <p:nvPr/>
        </p:nvCxnSpPr>
        <p:spPr>
          <a:xfrm>
            <a:off x="10260911" y="5626246"/>
            <a:ext cx="1" cy="503154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520C9C9-35D3-CC4E-AD9F-1044ED63FEAF}"/>
              </a:ext>
            </a:extLst>
          </p:cNvPr>
          <p:cNvCxnSpPr>
            <a:cxnSpLocks/>
          </p:cNvCxnSpPr>
          <p:nvPr/>
        </p:nvCxnSpPr>
        <p:spPr>
          <a:xfrm flipH="1">
            <a:off x="9654003" y="5641769"/>
            <a:ext cx="1234225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3B250166-2230-C746-90BB-41E8ED49D2C6}"/>
              </a:ext>
            </a:extLst>
          </p:cNvPr>
          <p:cNvSpPr txBox="1"/>
          <p:nvPr/>
        </p:nvSpPr>
        <p:spPr>
          <a:xfrm>
            <a:off x="11051895" y="4794172"/>
            <a:ext cx="481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∑</a:t>
            </a:r>
            <a:r>
              <a:rPr lang="en-GB" i="1" dirty="0" err="1"/>
              <a:t>t</a:t>
            </a:r>
            <a:r>
              <a:rPr lang="en-GB" baseline="-25000" dirty="0" err="1"/>
              <a:t>D</a:t>
            </a:r>
            <a:endParaRPr lang="en-GB" baseline="-250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B2782AA-9DDB-C647-AC3D-A08B6A20CF7B}"/>
              </a:ext>
            </a:extLst>
          </p:cNvPr>
          <p:cNvSpPr txBox="1"/>
          <p:nvPr/>
        </p:nvSpPr>
        <p:spPr>
          <a:xfrm>
            <a:off x="10334237" y="4668262"/>
            <a:ext cx="481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∑</a:t>
            </a:r>
            <a:r>
              <a:rPr lang="en-GB" i="1" dirty="0" err="1"/>
              <a:t>t</a:t>
            </a:r>
            <a:r>
              <a:rPr lang="en-GB" baseline="-25000" dirty="0" err="1"/>
              <a:t>C</a:t>
            </a:r>
            <a:endParaRPr lang="en-GB" baseline="-250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B215E51-F26B-F241-A0FC-B25D585CFB22}"/>
              </a:ext>
            </a:extLst>
          </p:cNvPr>
          <p:cNvSpPr txBox="1"/>
          <p:nvPr/>
        </p:nvSpPr>
        <p:spPr>
          <a:xfrm>
            <a:off x="9635966" y="4003119"/>
            <a:ext cx="481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∑</a:t>
            </a:r>
            <a:r>
              <a:rPr lang="en-GB" i="1" dirty="0" err="1"/>
              <a:t>t</a:t>
            </a:r>
            <a:r>
              <a:rPr lang="en-GB" baseline="-25000" dirty="0" err="1"/>
              <a:t>B</a:t>
            </a:r>
            <a:endParaRPr lang="en-GB" baseline="-250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7473831-C2B0-194C-A564-6604EE246E34}"/>
              </a:ext>
            </a:extLst>
          </p:cNvPr>
          <p:cNvSpPr txBox="1"/>
          <p:nvPr/>
        </p:nvSpPr>
        <p:spPr>
          <a:xfrm>
            <a:off x="7889335" y="4003119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∑</a:t>
            </a:r>
            <a:r>
              <a:rPr lang="en-GB" i="1" dirty="0" err="1"/>
              <a:t>t</a:t>
            </a:r>
            <a:r>
              <a:rPr lang="en-GB" i="1" baseline="-25000" dirty="0" err="1"/>
              <a:t>A</a:t>
            </a:r>
            <a:endParaRPr lang="en-GB" baseline="-25000" dirty="0"/>
          </a:p>
        </p:txBody>
      </p:sp>
      <p:graphicFrame>
        <p:nvGraphicFramePr>
          <p:cNvPr id="45" name="Table 44">
            <a:extLst>
              <a:ext uri="{FF2B5EF4-FFF2-40B4-BE49-F238E27FC236}">
                <a16:creationId xmlns:a16="http://schemas.microsoft.com/office/drawing/2014/main" id="{4A251978-81A3-064A-8769-D1ECE7F65A0D}"/>
              </a:ext>
            </a:extLst>
          </p:cNvPr>
          <p:cNvGraphicFramePr>
            <a:graphicFrameLocks noGrp="1"/>
          </p:cNvGraphicFramePr>
          <p:nvPr/>
        </p:nvGraphicFramePr>
        <p:xfrm>
          <a:off x="4885024" y="4598024"/>
          <a:ext cx="2747255" cy="18294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9451">
                  <a:extLst>
                    <a:ext uri="{9D8B030D-6E8A-4147-A177-3AD203B41FA5}">
                      <a16:colId xmlns:a16="http://schemas.microsoft.com/office/drawing/2014/main" val="2316262081"/>
                    </a:ext>
                  </a:extLst>
                </a:gridCol>
                <a:gridCol w="549451">
                  <a:extLst>
                    <a:ext uri="{9D8B030D-6E8A-4147-A177-3AD203B41FA5}">
                      <a16:colId xmlns:a16="http://schemas.microsoft.com/office/drawing/2014/main" val="1868164738"/>
                    </a:ext>
                  </a:extLst>
                </a:gridCol>
                <a:gridCol w="549451">
                  <a:extLst>
                    <a:ext uri="{9D8B030D-6E8A-4147-A177-3AD203B41FA5}">
                      <a16:colId xmlns:a16="http://schemas.microsoft.com/office/drawing/2014/main" val="723497935"/>
                    </a:ext>
                  </a:extLst>
                </a:gridCol>
                <a:gridCol w="549451">
                  <a:extLst>
                    <a:ext uri="{9D8B030D-6E8A-4147-A177-3AD203B41FA5}">
                      <a16:colId xmlns:a16="http://schemas.microsoft.com/office/drawing/2014/main" val="3845477663"/>
                    </a:ext>
                  </a:extLst>
                </a:gridCol>
                <a:gridCol w="549451">
                  <a:extLst>
                    <a:ext uri="{9D8B030D-6E8A-4147-A177-3AD203B41FA5}">
                      <a16:colId xmlns:a16="http://schemas.microsoft.com/office/drawing/2014/main" val="2884757257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/>
                        <a:t>A</a:t>
                      </a: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/>
                        <a:t>B</a:t>
                      </a: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/>
                        <a:t>C</a:t>
                      </a: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/>
                        <a:t>D</a:t>
                      </a: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7192810"/>
                  </a:ext>
                </a:extLst>
              </a:tr>
              <a:tr h="365928">
                <a:tc>
                  <a:txBody>
                    <a:bodyPr/>
                    <a:lstStyle/>
                    <a:p>
                      <a:r>
                        <a:rPr lang="en-GB" b="1">
                          <a:solidFill>
                            <a:schemeClr val="bg1"/>
                          </a:solidFill>
                        </a:rPr>
                        <a:t>A</a:t>
                      </a: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∑</a:t>
                      </a:r>
                      <a:r>
                        <a:rPr lang="en-GB" b="1" i="1" dirty="0" err="1"/>
                        <a:t>t</a:t>
                      </a:r>
                      <a:r>
                        <a:rPr lang="en-GB" b="1" baseline="-25000" dirty="0" err="1"/>
                        <a:t>A</a:t>
                      </a:r>
                      <a:endParaRPr lang="en-GB" b="1" baseline="-25000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∑</a:t>
                      </a:r>
                      <a:r>
                        <a:rPr lang="en-GB" sz="1600" i="1" dirty="0" err="1"/>
                        <a:t>t</a:t>
                      </a:r>
                      <a:r>
                        <a:rPr lang="en-GB" sz="1600" baseline="-25000" dirty="0" err="1"/>
                        <a:t>AB</a:t>
                      </a:r>
                      <a:endParaRPr lang="en-GB" sz="16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∑</a:t>
                      </a:r>
                      <a:r>
                        <a:rPr lang="en-GB" sz="1600" i="1" dirty="0" err="1"/>
                        <a:t>t</a:t>
                      </a:r>
                      <a:r>
                        <a:rPr lang="en-GB" sz="1600" baseline="-25000" dirty="0" err="1"/>
                        <a:t>AC</a:t>
                      </a:r>
                      <a:endParaRPr lang="en-GB" sz="16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∑</a:t>
                      </a:r>
                      <a:r>
                        <a:rPr lang="en-GB" sz="1600" i="1" dirty="0" err="1"/>
                        <a:t>t</a:t>
                      </a:r>
                      <a:r>
                        <a:rPr lang="en-GB" sz="1600" baseline="-25000" dirty="0" err="1"/>
                        <a:t>AD</a:t>
                      </a:r>
                      <a:endParaRPr lang="en-GB" sz="16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3795052"/>
                  </a:ext>
                </a:extLst>
              </a:tr>
              <a:tr h="365928">
                <a:tc>
                  <a:txBody>
                    <a:bodyPr/>
                    <a:lstStyle/>
                    <a:p>
                      <a:r>
                        <a:rPr lang="en-GB" b="1">
                          <a:solidFill>
                            <a:schemeClr val="bg1"/>
                          </a:solidFill>
                        </a:rPr>
                        <a:t>B</a:t>
                      </a: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∑</a:t>
                      </a:r>
                      <a:r>
                        <a:rPr lang="en-GB" sz="1600" i="1" dirty="0" err="1"/>
                        <a:t>t</a:t>
                      </a:r>
                      <a:r>
                        <a:rPr lang="en-GB" sz="1600" baseline="-25000" dirty="0" err="1"/>
                        <a:t>BA</a:t>
                      </a:r>
                      <a:endParaRPr lang="en-GB" sz="16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b="1" dirty="0"/>
                        <a:t>∑</a:t>
                      </a:r>
                      <a:r>
                        <a:rPr lang="en-GB" b="1" i="1" dirty="0" err="1"/>
                        <a:t>t</a:t>
                      </a:r>
                      <a:r>
                        <a:rPr lang="en-GB" b="1" baseline="-25000" dirty="0" err="1"/>
                        <a:t>B</a:t>
                      </a:r>
                      <a:endParaRPr lang="en-GB" b="1" baseline="-25000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∑</a:t>
                      </a:r>
                      <a:r>
                        <a:rPr lang="en-GB" sz="1600" i="1" dirty="0" err="1"/>
                        <a:t>t</a:t>
                      </a:r>
                      <a:r>
                        <a:rPr lang="en-GB" sz="1600" baseline="-25000" dirty="0" err="1"/>
                        <a:t>BC</a:t>
                      </a:r>
                      <a:endParaRPr lang="en-GB" sz="16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/>
                        <a:t>∑</a:t>
                      </a:r>
                      <a:r>
                        <a:rPr lang="en-GB" sz="1600" i="1" dirty="0" err="1"/>
                        <a:t>t</a:t>
                      </a:r>
                      <a:r>
                        <a:rPr lang="en-GB" sz="1600" baseline="-25000" dirty="0" err="1"/>
                        <a:t>BD</a:t>
                      </a:r>
                      <a:endParaRPr lang="en-GB" sz="16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4229575"/>
                  </a:ext>
                </a:extLst>
              </a:tr>
              <a:tr h="365928">
                <a:tc>
                  <a:txBody>
                    <a:bodyPr/>
                    <a:lstStyle/>
                    <a:p>
                      <a:r>
                        <a:rPr lang="en-GB" b="1">
                          <a:solidFill>
                            <a:schemeClr val="bg1"/>
                          </a:solidFill>
                        </a:rPr>
                        <a:t>C</a:t>
                      </a: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∑</a:t>
                      </a:r>
                      <a:r>
                        <a:rPr lang="en-GB" sz="1600" i="1" dirty="0" err="1"/>
                        <a:t>t</a:t>
                      </a:r>
                      <a:r>
                        <a:rPr lang="en-GB" sz="1600" baseline="-25000" dirty="0" err="1"/>
                        <a:t>CA</a:t>
                      </a:r>
                      <a:endParaRPr lang="en-GB" sz="16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∑</a:t>
                      </a:r>
                      <a:r>
                        <a:rPr lang="en-GB" sz="1600" i="1" dirty="0" err="1"/>
                        <a:t>t</a:t>
                      </a:r>
                      <a:r>
                        <a:rPr lang="en-GB" sz="1600" baseline="-25000" dirty="0" err="1"/>
                        <a:t>CB</a:t>
                      </a:r>
                      <a:endParaRPr lang="en-GB" sz="16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b="1" dirty="0"/>
                        <a:t>∑</a:t>
                      </a:r>
                      <a:r>
                        <a:rPr lang="en-GB" b="1" i="1" dirty="0" err="1"/>
                        <a:t>t</a:t>
                      </a:r>
                      <a:r>
                        <a:rPr lang="en-GB" b="1" baseline="-25000" dirty="0" err="1"/>
                        <a:t>C</a:t>
                      </a:r>
                      <a:endParaRPr lang="en-GB" b="1" baseline="-25000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∑</a:t>
                      </a:r>
                      <a:r>
                        <a:rPr lang="en-GB" sz="1600" i="1" dirty="0" err="1"/>
                        <a:t>t</a:t>
                      </a:r>
                      <a:r>
                        <a:rPr lang="en-GB" sz="1600" baseline="-25000" dirty="0" err="1"/>
                        <a:t>CD</a:t>
                      </a:r>
                      <a:endParaRPr lang="en-GB" sz="1600" b="1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6922139"/>
                  </a:ext>
                </a:extLst>
              </a:tr>
              <a:tr h="365928">
                <a:tc>
                  <a:txBody>
                    <a:bodyPr/>
                    <a:lstStyle/>
                    <a:p>
                      <a:r>
                        <a:rPr lang="en-GB" b="1">
                          <a:solidFill>
                            <a:schemeClr val="bg1"/>
                          </a:solidFill>
                        </a:rPr>
                        <a:t>D</a:t>
                      </a: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∑</a:t>
                      </a:r>
                      <a:r>
                        <a:rPr lang="en-GB" sz="1600" i="1" dirty="0" err="1"/>
                        <a:t>t</a:t>
                      </a:r>
                      <a:r>
                        <a:rPr lang="en-GB" sz="1600" baseline="-25000" dirty="0" err="1"/>
                        <a:t>DA</a:t>
                      </a:r>
                      <a:endParaRPr lang="en-GB" sz="16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∑</a:t>
                      </a:r>
                      <a:r>
                        <a:rPr lang="en-GB" sz="1600" i="1" dirty="0" err="1"/>
                        <a:t>t</a:t>
                      </a:r>
                      <a:r>
                        <a:rPr lang="en-GB" sz="1600" baseline="-25000" dirty="0" err="1"/>
                        <a:t>DB</a:t>
                      </a:r>
                      <a:endParaRPr lang="en-GB" sz="16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∑</a:t>
                      </a:r>
                      <a:r>
                        <a:rPr lang="en-GB" sz="1600" i="1" dirty="0" err="1"/>
                        <a:t>t</a:t>
                      </a:r>
                      <a:r>
                        <a:rPr lang="en-GB" sz="1600" baseline="-25000" dirty="0" err="1"/>
                        <a:t>DC</a:t>
                      </a:r>
                      <a:endParaRPr lang="en-GB" sz="16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b="1" dirty="0"/>
                        <a:t>∑</a:t>
                      </a:r>
                      <a:r>
                        <a:rPr lang="en-GB" b="1" i="1" dirty="0" err="1"/>
                        <a:t>t</a:t>
                      </a:r>
                      <a:r>
                        <a:rPr lang="en-GB" b="1" baseline="-25000" dirty="0" err="1"/>
                        <a:t>D</a:t>
                      </a:r>
                      <a:endParaRPr lang="en-GB" b="1" baseline="-25000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8866376"/>
                  </a:ext>
                </a:extLst>
              </a:tr>
            </a:tbl>
          </a:graphicData>
        </a:graphic>
      </p:graphicFrame>
      <p:sp>
        <p:nvSpPr>
          <p:cNvPr id="46" name="TextBox 45">
            <a:extLst>
              <a:ext uri="{FF2B5EF4-FFF2-40B4-BE49-F238E27FC236}">
                <a16:creationId xmlns:a16="http://schemas.microsoft.com/office/drawing/2014/main" id="{4B34B916-A8EF-0D4C-9848-75755AB50064}"/>
              </a:ext>
            </a:extLst>
          </p:cNvPr>
          <p:cNvSpPr txBox="1"/>
          <p:nvPr/>
        </p:nvSpPr>
        <p:spPr>
          <a:xfrm>
            <a:off x="4885024" y="4190362"/>
            <a:ext cx="1823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/>
              <a:t>Phylogenetic VCV</a:t>
            </a:r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C73B8CAF-2599-384E-9428-B801763EB397}"/>
              </a:ext>
            </a:extLst>
          </p:cNvPr>
          <p:cNvSpPr/>
          <p:nvPr/>
        </p:nvSpPr>
        <p:spPr>
          <a:xfrm>
            <a:off x="10318920" y="3598620"/>
            <a:ext cx="691978" cy="2150075"/>
          </a:xfrm>
          <a:custGeom>
            <a:avLst/>
            <a:gdLst>
              <a:gd name="connsiteX0" fmla="*/ 0 w 691978"/>
              <a:gd name="connsiteY0" fmla="*/ 2150075 h 2150075"/>
              <a:gd name="connsiteX1" fmla="*/ 691978 w 691978"/>
              <a:gd name="connsiteY1" fmla="*/ 2150075 h 2150075"/>
              <a:gd name="connsiteX2" fmla="*/ 691978 w 691978"/>
              <a:gd name="connsiteY2" fmla="*/ 0 h 2150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91978" h="2150075">
                <a:moveTo>
                  <a:pt x="0" y="2150075"/>
                </a:moveTo>
                <a:lnTo>
                  <a:pt x="691978" y="2150075"/>
                </a:lnTo>
                <a:lnTo>
                  <a:pt x="691978" y="0"/>
                </a:lnTo>
              </a:path>
            </a:pathLst>
          </a:custGeom>
          <a:noFill/>
          <a:ln w="38100">
            <a:solidFill>
              <a:schemeClr val="bg2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E923344-DE0A-6347-AD31-1F7AD5ABDF3D}"/>
              </a:ext>
            </a:extLst>
          </p:cNvPr>
          <p:cNvCxnSpPr/>
          <p:nvPr/>
        </p:nvCxnSpPr>
        <p:spPr>
          <a:xfrm flipV="1">
            <a:off x="11764660" y="3598105"/>
            <a:ext cx="0" cy="2422439"/>
          </a:xfrm>
          <a:prstGeom prst="straightConnector1">
            <a:avLst/>
          </a:prstGeom>
          <a:ln w="38100">
            <a:solidFill>
              <a:srgbClr val="4472C4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B84A8291-DF97-4D4D-BC0F-041825839BF3}"/>
              </a:ext>
            </a:extLst>
          </p:cNvPr>
          <p:cNvSpPr txBox="1"/>
          <p:nvPr/>
        </p:nvSpPr>
        <p:spPr>
          <a:xfrm rot="5400000">
            <a:off x="11682565" y="4614076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1">
                    <a:lumMod val="75000"/>
                    <a:alpha val="60000"/>
                  </a:schemeClr>
                </a:solidFill>
              </a:rPr>
              <a:t>Time</a:t>
            </a:r>
          </a:p>
        </p:txBody>
      </p:sp>
      <p:sp>
        <p:nvSpPr>
          <p:cNvPr id="27" name="Rectangular Callout 26">
            <a:extLst>
              <a:ext uri="{FF2B5EF4-FFF2-40B4-BE49-F238E27FC236}">
                <a16:creationId xmlns:a16="http://schemas.microsoft.com/office/drawing/2014/main" id="{87850DED-46B4-B944-A6E6-4CD4E975DC0D}"/>
              </a:ext>
            </a:extLst>
          </p:cNvPr>
          <p:cNvSpPr/>
          <p:nvPr/>
        </p:nvSpPr>
        <p:spPr>
          <a:xfrm>
            <a:off x="10958848" y="5926430"/>
            <a:ext cx="688673" cy="501066"/>
          </a:xfrm>
          <a:prstGeom prst="wedgeRectCallout">
            <a:avLst>
              <a:gd name="adj1" fmla="val -63896"/>
              <a:gd name="adj2" fmla="val -73135"/>
            </a:avLst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Var</a:t>
            </a:r>
          </a:p>
        </p:txBody>
      </p:sp>
      <p:sp>
        <p:nvSpPr>
          <p:cNvPr id="47" name="Rectangular Callout 46">
            <a:extLst>
              <a:ext uri="{FF2B5EF4-FFF2-40B4-BE49-F238E27FC236}">
                <a16:creationId xmlns:a16="http://schemas.microsoft.com/office/drawing/2014/main" id="{D1B1EDA7-669D-3E46-B5E2-EAF8AF520909}"/>
              </a:ext>
            </a:extLst>
          </p:cNvPr>
          <p:cNvSpPr/>
          <p:nvPr/>
        </p:nvSpPr>
        <p:spPr>
          <a:xfrm>
            <a:off x="8508071" y="5901787"/>
            <a:ext cx="804358" cy="525709"/>
          </a:xfrm>
          <a:prstGeom prst="wedgeRectCallout">
            <a:avLst>
              <a:gd name="adj1" fmla="val 74019"/>
              <a:gd name="adj2" fmla="val -70938"/>
            </a:avLst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err="1">
                <a:solidFill>
                  <a:schemeClr val="tx1"/>
                </a:solidFill>
              </a:rPr>
              <a:t>Covar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69085EB9-CB50-D646-805F-8209A6442E7A}"/>
              </a:ext>
            </a:extLst>
          </p:cNvPr>
          <p:cNvSpPr txBox="1"/>
          <p:nvPr/>
        </p:nvSpPr>
        <p:spPr>
          <a:xfrm>
            <a:off x="1168613" y="4193318"/>
            <a:ext cx="1925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Expected trait VCV</a:t>
            </a:r>
          </a:p>
        </p:txBody>
      </p:sp>
      <p:graphicFrame>
        <p:nvGraphicFramePr>
          <p:cNvPr id="48" name="Table 47">
            <a:extLst>
              <a:ext uri="{FF2B5EF4-FFF2-40B4-BE49-F238E27FC236}">
                <a16:creationId xmlns:a16="http://schemas.microsoft.com/office/drawing/2014/main" id="{B5E84CCD-0412-86A9-5CD7-CA06CAD2A885}"/>
              </a:ext>
            </a:extLst>
          </p:cNvPr>
          <p:cNvGraphicFramePr>
            <a:graphicFrameLocks noGrp="1"/>
          </p:cNvGraphicFramePr>
          <p:nvPr/>
        </p:nvGraphicFramePr>
        <p:xfrm>
          <a:off x="1235609" y="4598024"/>
          <a:ext cx="2747255" cy="18294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9451">
                  <a:extLst>
                    <a:ext uri="{9D8B030D-6E8A-4147-A177-3AD203B41FA5}">
                      <a16:colId xmlns:a16="http://schemas.microsoft.com/office/drawing/2014/main" val="2316262081"/>
                    </a:ext>
                  </a:extLst>
                </a:gridCol>
                <a:gridCol w="549451">
                  <a:extLst>
                    <a:ext uri="{9D8B030D-6E8A-4147-A177-3AD203B41FA5}">
                      <a16:colId xmlns:a16="http://schemas.microsoft.com/office/drawing/2014/main" val="1868164738"/>
                    </a:ext>
                  </a:extLst>
                </a:gridCol>
                <a:gridCol w="549451">
                  <a:extLst>
                    <a:ext uri="{9D8B030D-6E8A-4147-A177-3AD203B41FA5}">
                      <a16:colId xmlns:a16="http://schemas.microsoft.com/office/drawing/2014/main" val="723497935"/>
                    </a:ext>
                  </a:extLst>
                </a:gridCol>
                <a:gridCol w="549451">
                  <a:extLst>
                    <a:ext uri="{9D8B030D-6E8A-4147-A177-3AD203B41FA5}">
                      <a16:colId xmlns:a16="http://schemas.microsoft.com/office/drawing/2014/main" val="3845477663"/>
                    </a:ext>
                  </a:extLst>
                </a:gridCol>
                <a:gridCol w="549451">
                  <a:extLst>
                    <a:ext uri="{9D8B030D-6E8A-4147-A177-3AD203B41FA5}">
                      <a16:colId xmlns:a16="http://schemas.microsoft.com/office/drawing/2014/main" val="2884757257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/>
                        <a:t>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7192810"/>
                  </a:ext>
                </a:extLst>
              </a:tr>
              <a:tr h="365928"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bg1"/>
                          </a:solidFill>
                        </a:rPr>
                        <a:t>A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V</a:t>
                      </a:r>
                      <a:r>
                        <a:rPr lang="en-GB" b="1" baseline="-25000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V</a:t>
                      </a:r>
                      <a:r>
                        <a:rPr lang="en-GB" baseline="-25000" dirty="0"/>
                        <a:t>AB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V</a:t>
                      </a:r>
                      <a:r>
                        <a:rPr lang="en-GB" baseline="-25000" dirty="0"/>
                        <a:t>AC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V</a:t>
                      </a:r>
                      <a:r>
                        <a:rPr lang="en-GB" baseline="-25000" dirty="0"/>
                        <a:t>AD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3795052"/>
                  </a:ext>
                </a:extLst>
              </a:tr>
              <a:tr h="365928"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bg1"/>
                          </a:solidFill>
                        </a:rPr>
                        <a:t>B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V</a:t>
                      </a:r>
                      <a:r>
                        <a:rPr lang="en-GB" baseline="-25000" dirty="0"/>
                        <a:t>BA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b="1" dirty="0"/>
                        <a:t>V</a:t>
                      </a:r>
                      <a:r>
                        <a:rPr lang="en-GB" b="1" baseline="-25000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V</a:t>
                      </a:r>
                      <a:r>
                        <a:rPr lang="en-GB" baseline="-25000" dirty="0"/>
                        <a:t>BC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V</a:t>
                      </a:r>
                      <a:r>
                        <a:rPr lang="en-GB" baseline="-25000" dirty="0"/>
                        <a:t>BD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4229575"/>
                  </a:ext>
                </a:extLst>
              </a:tr>
              <a:tr h="365928"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bg1"/>
                          </a:solidFill>
                        </a:rPr>
                        <a:t>C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V</a:t>
                      </a:r>
                      <a:r>
                        <a:rPr lang="en-GB" baseline="-25000" dirty="0"/>
                        <a:t>CA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V</a:t>
                      </a:r>
                      <a:r>
                        <a:rPr lang="en-GB" baseline="-25000" dirty="0"/>
                        <a:t>CD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b="1" dirty="0"/>
                        <a:t>V</a:t>
                      </a:r>
                      <a:r>
                        <a:rPr lang="en-GB" b="1" baseline="-25000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V</a:t>
                      </a:r>
                      <a:r>
                        <a:rPr lang="en-GB" baseline="-25000" dirty="0"/>
                        <a:t>CD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6922139"/>
                  </a:ext>
                </a:extLst>
              </a:tr>
              <a:tr h="365928"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bg1"/>
                          </a:solidFill>
                        </a:rPr>
                        <a:t>D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V</a:t>
                      </a:r>
                      <a:r>
                        <a:rPr lang="en-GB" baseline="-25000" dirty="0"/>
                        <a:t>DA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V</a:t>
                      </a:r>
                      <a:r>
                        <a:rPr lang="en-GB" baseline="-25000" dirty="0"/>
                        <a:t>DB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V</a:t>
                      </a:r>
                      <a:r>
                        <a:rPr lang="en-GB" baseline="-25000" dirty="0"/>
                        <a:t>DC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b="1" dirty="0"/>
                        <a:t>V</a:t>
                      </a:r>
                      <a:r>
                        <a:rPr lang="en-GB" b="1" baseline="-25000" dirty="0"/>
                        <a:t>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8866376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CF93AF92-3732-3CFA-B4E2-A0C0D903FC9B}"/>
              </a:ext>
            </a:extLst>
          </p:cNvPr>
          <p:cNvSpPr txBox="1"/>
          <p:nvPr/>
        </p:nvSpPr>
        <p:spPr>
          <a:xfrm>
            <a:off x="4257927" y="5401980"/>
            <a:ext cx="346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∝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B03712B-6F9E-60F7-38D8-4FE8A7BD6A71}"/>
              </a:ext>
            </a:extLst>
          </p:cNvPr>
          <p:cNvSpPr txBox="1"/>
          <p:nvPr/>
        </p:nvSpPr>
        <p:spPr>
          <a:xfrm>
            <a:off x="8875685" y="5270151"/>
            <a:ext cx="559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∑</a:t>
            </a:r>
            <a:r>
              <a:rPr lang="en-GB" i="1" dirty="0" err="1"/>
              <a:t>t</a:t>
            </a:r>
            <a:r>
              <a:rPr lang="en-GB" i="1" baseline="-25000" dirty="0" err="1"/>
              <a:t>AB</a:t>
            </a:r>
            <a:endParaRPr lang="en-GB" baseline="-25000" dirty="0"/>
          </a:p>
        </p:txBody>
      </p:sp>
      <p:sp>
        <p:nvSpPr>
          <p:cNvPr id="51" name="Freeform 50">
            <a:extLst>
              <a:ext uri="{FF2B5EF4-FFF2-40B4-BE49-F238E27FC236}">
                <a16:creationId xmlns:a16="http://schemas.microsoft.com/office/drawing/2014/main" id="{0122D6F9-1488-B113-BA48-39F5C5F29489}"/>
              </a:ext>
            </a:extLst>
          </p:cNvPr>
          <p:cNvSpPr/>
          <p:nvPr/>
        </p:nvSpPr>
        <p:spPr>
          <a:xfrm flipH="1">
            <a:off x="8876123" y="4682935"/>
            <a:ext cx="1312388" cy="1073427"/>
          </a:xfrm>
          <a:custGeom>
            <a:avLst/>
            <a:gdLst>
              <a:gd name="connsiteX0" fmla="*/ 0 w 691978"/>
              <a:gd name="connsiteY0" fmla="*/ 2150075 h 2150075"/>
              <a:gd name="connsiteX1" fmla="*/ 691978 w 691978"/>
              <a:gd name="connsiteY1" fmla="*/ 2150075 h 2150075"/>
              <a:gd name="connsiteX2" fmla="*/ 691978 w 691978"/>
              <a:gd name="connsiteY2" fmla="*/ 0 h 2150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91978" h="2150075">
                <a:moveTo>
                  <a:pt x="0" y="2150075"/>
                </a:moveTo>
                <a:lnTo>
                  <a:pt x="691978" y="2150075"/>
                </a:lnTo>
                <a:lnTo>
                  <a:pt x="691978" y="0"/>
                </a:lnTo>
              </a:path>
            </a:pathLst>
          </a:custGeom>
          <a:noFill/>
          <a:ln w="38100">
            <a:solidFill>
              <a:srgbClr val="D0CECE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0781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298DB46-97B9-8143-9157-89802891BDB6}"/>
              </a:ext>
            </a:extLst>
          </p:cNvPr>
          <p:cNvCxnSpPr/>
          <p:nvPr/>
        </p:nvCxnSpPr>
        <p:spPr>
          <a:xfrm>
            <a:off x="8395071" y="4133184"/>
            <a:ext cx="3369589" cy="0"/>
          </a:xfrm>
          <a:prstGeom prst="line">
            <a:avLst/>
          </a:prstGeom>
          <a:ln>
            <a:solidFill>
              <a:srgbClr val="4472C4">
                <a:alpha val="60392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5C8F255-D5A5-AA49-AB9D-3A6445652F63}"/>
              </a:ext>
            </a:extLst>
          </p:cNvPr>
          <p:cNvCxnSpPr/>
          <p:nvPr/>
        </p:nvCxnSpPr>
        <p:spPr>
          <a:xfrm>
            <a:off x="8395071" y="4630446"/>
            <a:ext cx="3369589" cy="0"/>
          </a:xfrm>
          <a:prstGeom prst="line">
            <a:avLst/>
          </a:prstGeom>
          <a:ln>
            <a:solidFill>
              <a:srgbClr val="4472C4">
                <a:alpha val="60392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A390991-AB85-184B-A105-A76E56343798}"/>
              </a:ext>
            </a:extLst>
          </p:cNvPr>
          <p:cNvCxnSpPr/>
          <p:nvPr/>
        </p:nvCxnSpPr>
        <p:spPr>
          <a:xfrm>
            <a:off x="8395071" y="5096531"/>
            <a:ext cx="3369589" cy="0"/>
          </a:xfrm>
          <a:prstGeom prst="line">
            <a:avLst/>
          </a:prstGeom>
          <a:ln>
            <a:solidFill>
              <a:srgbClr val="4472C4">
                <a:alpha val="60392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3DE4EEF0-0400-F54C-AC76-F6E090E1EAB1}"/>
              </a:ext>
            </a:extLst>
          </p:cNvPr>
          <p:cNvCxnSpPr/>
          <p:nvPr/>
        </p:nvCxnSpPr>
        <p:spPr>
          <a:xfrm>
            <a:off x="8395071" y="5608875"/>
            <a:ext cx="3369589" cy="0"/>
          </a:xfrm>
          <a:prstGeom prst="line">
            <a:avLst/>
          </a:prstGeom>
          <a:ln>
            <a:solidFill>
              <a:srgbClr val="4472C4">
                <a:alpha val="60392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E7287370-E590-3B46-AB63-19D0F6E97BB0}"/>
              </a:ext>
            </a:extLst>
          </p:cNvPr>
          <p:cNvSpPr/>
          <p:nvPr/>
        </p:nvSpPr>
        <p:spPr>
          <a:xfrm>
            <a:off x="-1" y="1"/>
            <a:ext cx="12192001" cy="132556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90BD3F-A2F0-1C4E-B30E-0D7058E0C3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Departure from Brownian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AE8D03-C8D6-8244-B49F-96150404DF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/>
          </a:bodyPr>
          <a:lstStyle/>
          <a:p>
            <a:r>
              <a:rPr lang="en-US" dirty="0"/>
              <a:t>What if observed trait variance doesn’t conform to BM?</a:t>
            </a:r>
          </a:p>
          <a:p>
            <a:r>
              <a:rPr lang="en-US" dirty="0"/>
              <a:t>Rate of evolution is not constant.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A014922-0658-7440-BF23-3753D82ABB36}"/>
              </a:ext>
            </a:extLst>
          </p:cNvPr>
          <p:cNvCxnSpPr/>
          <p:nvPr/>
        </p:nvCxnSpPr>
        <p:spPr>
          <a:xfrm>
            <a:off x="8395071" y="3598106"/>
            <a:ext cx="0" cy="1070157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3432A4C-1754-0847-B5F8-1A606DC2BE7E}"/>
              </a:ext>
            </a:extLst>
          </p:cNvPr>
          <p:cNvCxnSpPr/>
          <p:nvPr/>
        </p:nvCxnSpPr>
        <p:spPr>
          <a:xfrm>
            <a:off x="9635736" y="3598105"/>
            <a:ext cx="0" cy="1070157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9C2B359-6E29-4043-A3B6-2AEF7DEA78E0}"/>
              </a:ext>
            </a:extLst>
          </p:cNvPr>
          <p:cNvCxnSpPr>
            <a:cxnSpLocks/>
          </p:cNvCxnSpPr>
          <p:nvPr/>
        </p:nvCxnSpPr>
        <p:spPr>
          <a:xfrm flipH="1">
            <a:off x="8401511" y="4645120"/>
            <a:ext cx="1234225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C3F699F-2337-9142-9269-4E941E68738A}"/>
              </a:ext>
            </a:extLst>
          </p:cNvPr>
          <p:cNvCxnSpPr>
            <a:cxnSpLocks/>
          </p:cNvCxnSpPr>
          <p:nvPr/>
        </p:nvCxnSpPr>
        <p:spPr>
          <a:xfrm>
            <a:off x="9018623" y="4635461"/>
            <a:ext cx="1" cy="503154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D709B79-3E82-8546-9A66-C5C2823074F1}"/>
              </a:ext>
            </a:extLst>
          </p:cNvPr>
          <p:cNvCxnSpPr>
            <a:cxnSpLocks/>
          </p:cNvCxnSpPr>
          <p:nvPr/>
        </p:nvCxnSpPr>
        <p:spPr>
          <a:xfrm>
            <a:off x="10249630" y="3598105"/>
            <a:ext cx="0" cy="154051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D86503F-4F70-634E-B921-1EB122B9A37A}"/>
              </a:ext>
            </a:extLst>
          </p:cNvPr>
          <p:cNvCxnSpPr>
            <a:cxnSpLocks/>
          </p:cNvCxnSpPr>
          <p:nvPr/>
        </p:nvCxnSpPr>
        <p:spPr>
          <a:xfrm>
            <a:off x="10888228" y="3613628"/>
            <a:ext cx="0" cy="2043665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E066C2F-758F-7A48-AD67-A3D052511E48}"/>
              </a:ext>
            </a:extLst>
          </p:cNvPr>
          <p:cNvCxnSpPr>
            <a:cxnSpLocks/>
          </p:cNvCxnSpPr>
          <p:nvPr/>
        </p:nvCxnSpPr>
        <p:spPr>
          <a:xfrm flipH="1">
            <a:off x="9018623" y="5138615"/>
            <a:ext cx="1234225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98ECBAC-E70D-4B40-9225-0857409EB3CC}"/>
              </a:ext>
            </a:extLst>
          </p:cNvPr>
          <p:cNvSpPr txBox="1"/>
          <p:nvPr/>
        </p:nvSpPr>
        <p:spPr>
          <a:xfrm>
            <a:off x="8236214" y="3249040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EC6DE77-B6F1-1543-8F2E-AA239BE2BEBD}"/>
              </a:ext>
            </a:extLst>
          </p:cNvPr>
          <p:cNvSpPr txBox="1"/>
          <p:nvPr/>
        </p:nvSpPr>
        <p:spPr>
          <a:xfrm>
            <a:off x="9476878" y="3236955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B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3419E85-07F2-A540-B1F5-A47EEA147908}"/>
              </a:ext>
            </a:extLst>
          </p:cNvPr>
          <p:cNvSpPr txBox="1"/>
          <p:nvPr/>
        </p:nvSpPr>
        <p:spPr>
          <a:xfrm>
            <a:off x="10093990" y="3236955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F87A2F7-553C-AE47-B984-9E1E927CC8B8}"/>
              </a:ext>
            </a:extLst>
          </p:cNvPr>
          <p:cNvSpPr txBox="1"/>
          <p:nvPr/>
        </p:nvSpPr>
        <p:spPr>
          <a:xfrm>
            <a:off x="10724561" y="3230813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AD3E78E-7293-EC49-9C3B-C1D076DB0C54}"/>
              </a:ext>
            </a:extLst>
          </p:cNvPr>
          <p:cNvCxnSpPr>
            <a:cxnSpLocks/>
          </p:cNvCxnSpPr>
          <p:nvPr/>
        </p:nvCxnSpPr>
        <p:spPr>
          <a:xfrm>
            <a:off x="9654003" y="5138615"/>
            <a:ext cx="1" cy="503154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B110ED8-B8D7-8D4D-B5FC-3B75E609AEA5}"/>
              </a:ext>
            </a:extLst>
          </p:cNvPr>
          <p:cNvCxnSpPr>
            <a:cxnSpLocks/>
          </p:cNvCxnSpPr>
          <p:nvPr/>
        </p:nvCxnSpPr>
        <p:spPr>
          <a:xfrm>
            <a:off x="10260911" y="5626246"/>
            <a:ext cx="1" cy="503154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520C9C9-35D3-CC4E-AD9F-1044ED63FEAF}"/>
              </a:ext>
            </a:extLst>
          </p:cNvPr>
          <p:cNvCxnSpPr>
            <a:cxnSpLocks/>
          </p:cNvCxnSpPr>
          <p:nvPr/>
        </p:nvCxnSpPr>
        <p:spPr>
          <a:xfrm flipH="1">
            <a:off x="9654003" y="5641769"/>
            <a:ext cx="1234225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3B250166-2230-C746-90BB-41E8ED49D2C6}"/>
              </a:ext>
            </a:extLst>
          </p:cNvPr>
          <p:cNvSpPr txBox="1"/>
          <p:nvPr/>
        </p:nvSpPr>
        <p:spPr>
          <a:xfrm>
            <a:off x="11051895" y="4794172"/>
            <a:ext cx="481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∑</a:t>
            </a:r>
            <a:r>
              <a:rPr lang="en-GB" i="1" dirty="0" err="1"/>
              <a:t>t</a:t>
            </a:r>
            <a:r>
              <a:rPr lang="en-GB" baseline="-25000" dirty="0" err="1"/>
              <a:t>D</a:t>
            </a:r>
            <a:endParaRPr lang="en-GB" baseline="-250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B2782AA-9DDB-C647-AC3D-A08B6A20CF7B}"/>
              </a:ext>
            </a:extLst>
          </p:cNvPr>
          <p:cNvSpPr txBox="1"/>
          <p:nvPr/>
        </p:nvSpPr>
        <p:spPr>
          <a:xfrm>
            <a:off x="10334237" y="4668262"/>
            <a:ext cx="481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∑</a:t>
            </a:r>
            <a:r>
              <a:rPr lang="en-GB" i="1" dirty="0" err="1"/>
              <a:t>t</a:t>
            </a:r>
            <a:r>
              <a:rPr lang="en-GB" baseline="-25000" dirty="0" err="1"/>
              <a:t>C</a:t>
            </a:r>
            <a:endParaRPr lang="en-GB" baseline="-250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B215E51-F26B-F241-A0FC-B25D585CFB22}"/>
              </a:ext>
            </a:extLst>
          </p:cNvPr>
          <p:cNvSpPr txBox="1"/>
          <p:nvPr/>
        </p:nvSpPr>
        <p:spPr>
          <a:xfrm>
            <a:off x="9635966" y="4003119"/>
            <a:ext cx="481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∑</a:t>
            </a:r>
            <a:r>
              <a:rPr lang="en-GB" i="1" dirty="0" err="1"/>
              <a:t>t</a:t>
            </a:r>
            <a:r>
              <a:rPr lang="en-GB" baseline="-25000" dirty="0" err="1"/>
              <a:t>B</a:t>
            </a:r>
            <a:endParaRPr lang="en-GB" baseline="-250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7473831-C2B0-194C-A564-6604EE246E34}"/>
              </a:ext>
            </a:extLst>
          </p:cNvPr>
          <p:cNvSpPr txBox="1"/>
          <p:nvPr/>
        </p:nvSpPr>
        <p:spPr>
          <a:xfrm>
            <a:off x="7889335" y="4003119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∑</a:t>
            </a:r>
            <a:r>
              <a:rPr lang="en-GB" i="1" dirty="0" err="1"/>
              <a:t>t</a:t>
            </a:r>
            <a:r>
              <a:rPr lang="en-GB" i="1" baseline="-25000" dirty="0" err="1"/>
              <a:t>A</a:t>
            </a:r>
            <a:endParaRPr lang="en-GB" baseline="-25000" dirty="0"/>
          </a:p>
        </p:txBody>
      </p:sp>
      <p:graphicFrame>
        <p:nvGraphicFramePr>
          <p:cNvPr id="45" name="Table 44">
            <a:extLst>
              <a:ext uri="{FF2B5EF4-FFF2-40B4-BE49-F238E27FC236}">
                <a16:creationId xmlns:a16="http://schemas.microsoft.com/office/drawing/2014/main" id="{4A251978-81A3-064A-8769-D1ECE7F65A0D}"/>
              </a:ext>
            </a:extLst>
          </p:cNvPr>
          <p:cNvGraphicFramePr>
            <a:graphicFrameLocks noGrp="1"/>
          </p:cNvGraphicFramePr>
          <p:nvPr/>
        </p:nvGraphicFramePr>
        <p:xfrm>
          <a:off x="4885024" y="4598024"/>
          <a:ext cx="2747255" cy="18294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9451">
                  <a:extLst>
                    <a:ext uri="{9D8B030D-6E8A-4147-A177-3AD203B41FA5}">
                      <a16:colId xmlns:a16="http://schemas.microsoft.com/office/drawing/2014/main" val="2316262081"/>
                    </a:ext>
                  </a:extLst>
                </a:gridCol>
                <a:gridCol w="549451">
                  <a:extLst>
                    <a:ext uri="{9D8B030D-6E8A-4147-A177-3AD203B41FA5}">
                      <a16:colId xmlns:a16="http://schemas.microsoft.com/office/drawing/2014/main" val="1868164738"/>
                    </a:ext>
                  </a:extLst>
                </a:gridCol>
                <a:gridCol w="549451">
                  <a:extLst>
                    <a:ext uri="{9D8B030D-6E8A-4147-A177-3AD203B41FA5}">
                      <a16:colId xmlns:a16="http://schemas.microsoft.com/office/drawing/2014/main" val="723497935"/>
                    </a:ext>
                  </a:extLst>
                </a:gridCol>
                <a:gridCol w="549451">
                  <a:extLst>
                    <a:ext uri="{9D8B030D-6E8A-4147-A177-3AD203B41FA5}">
                      <a16:colId xmlns:a16="http://schemas.microsoft.com/office/drawing/2014/main" val="3845477663"/>
                    </a:ext>
                  </a:extLst>
                </a:gridCol>
                <a:gridCol w="549451">
                  <a:extLst>
                    <a:ext uri="{9D8B030D-6E8A-4147-A177-3AD203B41FA5}">
                      <a16:colId xmlns:a16="http://schemas.microsoft.com/office/drawing/2014/main" val="2884757257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/>
                        <a:t>A</a:t>
                      </a: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/>
                        <a:t>B</a:t>
                      </a: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/>
                        <a:t>C</a:t>
                      </a: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D</a:t>
                      </a: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7192810"/>
                  </a:ext>
                </a:extLst>
              </a:tr>
              <a:tr h="365928">
                <a:tc>
                  <a:txBody>
                    <a:bodyPr/>
                    <a:lstStyle/>
                    <a:p>
                      <a:r>
                        <a:rPr lang="en-GB" b="1">
                          <a:solidFill>
                            <a:schemeClr val="bg1"/>
                          </a:solidFill>
                        </a:rPr>
                        <a:t>A</a:t>
                      </a: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∑</a:t>
                      </a:r>
                      <a:r>
                        <a:rPr lang="en-GB" b="1" i="1" dirty="0" err="1"/>
                        <a:t>t</a:t>
                      </a:r>
                      <a:r>
                        <a:rPr lang="en-GB" b="1" baseline="-25000" dirty="0" err="1"/>
                        <a:t>A</a:t>
                      </a:r>
                      <a:endParaRPr lang="en-GB" b="1" baseline="-25000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∑</a:t>
                      </a:r>
                      <a:r>
                        <a:rPr lang="en-GB" sz="1600" i="1" dirty="0" err="1"/>
                        <a:t>t</a:t>
                      </a:r>
                      <a:r>
                        <a:rPr lang="en-GB" sz="1600" baseline="-25000" dirty="0" err="1"/>
                        <a:t>AB</a:t>
                      </a:r>
                      <a:endParaRPr lang="en-GB" sz="16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∑</a:t>
                      </a:r>
                      <a:r>
                        <a:rPr lang="en-GB" sz="1600" i="1" dirty="0" err="1"/>
                        <a:t>t</a:t>
                      </a:r>
                      <a:r>
                        <a:rPr lang="en-GB" sz="1600" baseline="-25000" dirty="0" err="1"/>
                        <a:t>AC</a:t>
                      </a:r>
                      <a:endParaRPr lang="en-GB" sz="16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∑</a:t>
                      </a:r>
                      <a:r>
                        <a:rPr lang="en-GB" sz="1600" i="1" dirty="0" err="1"/>
                        <a:t>t</a:t>
                      </a:r>
                      <a:r>
                        <a:rPr lang="en-GB" sz="1600" baseline="-25000" dirty="0" err="1"/>
                        <a:t>AD</a:t>
                      </a:r>
                      <a:endParaRPr lang="en-GB" sz="16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3795052"/>
                  </a:ext>
                </a:extLst>
              </a:tr>
              <a:tr h="365928">
                <a:tc>
                  <a:txBody>
                    <a:bodyPr/>
                    <a:lstStyle/>
                    <a:p>
                      <a:r>
                        <a:rPr lang="en-GB" b="1">
                          <a:solidFill>
                            <a:schemeClr val="bg1"/>
                          </a:solidFill>
                        </a:rPr>
                        <a:t>B</a:t>
                      </a: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∑</a:t>
                      </a:r>
                      <a:r>
                        <a:rPr lang="en-GB" sz="1600" i="1" dirty="0" err="1"/>
                        <a:t>t</a:t>
                      </a:r>
                      <a:r>
                        <a:rPr lang="en-GB" sz="1600" baseline="-25000" dirty="0" err="1"/>
                        <a:t>BA</a:t>
                      </a:r>
                      <a:endParaRPr lang="en-GB" sz="16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b="1" dirty="0"/>
                        <a:t>∑</a:t>
                      </a:r>
                      <a:r>
                        <a:rPr lang="en-GB" b="1" i="1" dirty="0" err="1"/>
                        <a:t>t</a:t>
                      </a:r>
                      <a:r>
                        <a:rPr lang="en-GB" b="1" baseline="-25000" dirty="0" err="1"/>
                        <a:t>B</a:t>
                      </a:r>
                      <a:endParaRPr lang="en-GB" b="1" baseline="-25000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∑</a:t>
                      </a:r>
                      <a:r>
                        <a:rPr lang="en-GB" sz="1600" i="1" dirty="0" err="1"/>
                        <a:t>t</a:t>
                      </a:r>
                      <a:r>
                        <a:rPr lang="en-GB" sz="1600" baseline="-25000" dirty="0" err="1"/>
                        <a:t>BC</a:t>
                      </a:r>
                      <a:endParaRPr lang="en-GB" sz="16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/>
                        <a:t>∑</a:t>
                      </a:r>
                      <a:r>
                        <a:rPr lang="en-GB" sz="1600" i="1" dirty="0" err="1"/>
                        <a:t>t</a:t>
                      </a:r>
                      <a:r>
                        <a:rPr lang="en-GB" sz="1600" baseline="-25000" dirty="0" err="1"/>
                        <a:t>BD</a:t>
                      </a:r>
                      <a:endParaRPr lang="en-GB" sz="16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4229575"/>
                  </a:ext>
                </a:extLst>
              </a:tr>
              <a:tr h="365928">
                <a:tc>
                  <a:txBody>
                    <a:bodyPr/>
                    <a:lstStyle/>
                    <a:p>
                      <a:r>
                        <a:rPr lang="en-GB" b="1">
                          <a:solidFill>
                            <a:schemeClr val="bg1"/>
                          </a:solidFill>
                        </a:rPr>
                        <a:t>C</a:t>
                      </a: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∑</a:t>
                      </a:r>
                      <a:r>
                        <a:rPr lang="en-GB" sz="1600" i="1" dirty="0" err="1"/>
                        <a:t>t</a:t>
                      </a:r>
                      <a:r>
                        <a:rPr lang="en-GB" sz="1600" baseline="-25000" dirty="0" err="1"/>
                        <a:t>CA</a:t>
                      </a:r>
                      <a:endParaRPr lang="en-GB" sz="16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∑</a:t>
                      </a:r>
                      <a:r>
                        <a:rPr lang="en-GB" sz="1600" i="1" dirty="0" err="1"/>
                        <a:t>t</a:t>
                      </a:r>
                      <a:r>
                        <a:rPr lang="en-GB" sz="1600" baseline="-25000" dirty="0" err="1"/>
                        <a:t>CB</a:t>
                      </a:r>
                      <a:endParaRPr lang="en-GB" sz="16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b="1" dirty="0"/>
                        <a:t>∑</a:t>
                      </a:r>
                      <a:r>
                        <a:rPr lang="en-GB" b="1" i="1" dirty="0" err="1"/>
                        <a:t>t</a:t>
                      </a:r>
                      <a:r>
                        <a:rPr lang="en-GB" b="1" baseline="-25000" dirty="0" err="1"/>
                        <a:t>C</a:t>
                      </a:r>
                      <a:endParaRPr lang="en-GB" b="1" baseline="-25000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∑</a:t>
                      </a:r>
                      <a:r>
                        <a:rPr lang="en-GB" sz="1600" i="1" dirty="0" err="1"/>
                        <a:t>t</a:t>
                      </a:r>
                      <a:r>
                        <a:rPr lang="en-GB" sz="1600" baseline="-25000" dirty="0" err="1"/>
                        <a:t>CD</a:t>
                      </a:r>
                      <a:endParaRPr lang="en-GB" sz="1600" b="1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6922139"/>
                  </a:ext>
                </a:extLst>
              </a:tr>
              <a:tr h="365928">
                <a:tc>
                  <a:txBody>
                    <a:bodyPr/>
                    <a:lstStyle/>
                    <a:p>
                      <a:r>
                        <a:rPr lang="en-GB" b="1">
                          <a:solidFill>
                            <a:schemeClr val="bg1"/>
                          </a:solidFill>
                        </a:rPr>
                        <a:t>D</a:t>
                      </a: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∑</a:t>
                      </a:r>
                      <a:r>
                        <a:rPr lang="en-GB" sz="1600" i="1" dirty="0" err="1"/>
                        <a:t>t</a:t>
                      </a:r>
                      <a:r>
                        <a:rPr lang="en-GB" sz="1600" baseline="-25000" dirty="0" err="1"/>
                        <a:t>DA</a:t>
                      </a:r>
                      <a:endParaRPr lang="en-GB" sz="16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∑</a:t>
                      </a:r>
                      <a:r>
                        <a:rPr lang="en-GB" sz="1600" i="1" dirty="0" err="1"/>
                        <a:t>t</a:t>
                      </a:r>
                      <a:r>
                        <a:rPr lang="en-GB" sz="1600" baseline="-25000" dirty="0" err="1"/>
                        <a:t>DB</a:t>
                      </a:r>
                      <a:endParaRPr lang="en-GB" sz="16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∑</a:t>
                      </a:r>
                      <a:r>
                        <a:rPr lang="en-GB" sz="1600" i="1" dirty="0" err="1"/>
                        <a:t>t</a:t>
                      </a:r>
                      <a:r>
                        <a:rPr lang="en-GB" sz="1600" baseline="-25000" dirty="0" err="1"/>
                        <a:t>DC</a:t>
                      </a:r>
                      <a:endParaRPr lang="en-GB" sz="16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b="1" dirty="0"/>
                        <a:t>∑</a:t>
                      </a:r>
                      <a:r>
                        <a:rPr lang="en-GB" b="1" i="1" dirty="0" err="1"/>
                        <a:t>t</a:t>
                      </a:r>
                      <a:r>
                        <a:rPr lang="en-GB" b="1" baseline="-25000" dirty="0" err="1"/>
                        <a:t>D</a:t>
                      </a:r>
                      <a:endParaRPr lang="en-GB" b="1" baseline="-25000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8866376"/>
                  </a:ext>
                </a:extLst>
              </a:tr>
            </a:tbl>
          </a:graphicData>
        </a:graphic>
      </p:graphicFrame>
      <p:sp>
        <p:nvSpPr>
          <p:cNvPr id="46" name="TextBox 45">
            <a:extLst>
              <a:ext uri="{FF2B5EF4-FFF2-40B4-BE49-F238E27FC236}">
                <a16:creationId xmlns:a16="http://schemas.microsoft.com/office/drawing/2014/main" id="{4B34B916-A8EF-0D4C-9848-75755AB50064}"/>
              </a:ext>
            </a:extLst>
          </p:cNvPr>
          <p:cNvSpPr txBox="1"/>
          <p:nvPr/>
        </p:nvSpPr>
        <p:spPr>
          <a:xfrm>
            <a:off x="4885024" y="4190362"/>
            <a:ext cx="1823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/>
              <a:t>Phylogenetic VCV</a:t>
            </a:r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C73B8CAF-2599-384E-9428-B801763EB397}"/>
              </a:ext>
            </a:extLst>
          </p:cNvPr>
          <p:cNvSpPr/>
          <p:nvPr/>
        </p:nvSpPr>
        <p:spPr>
          <a:xfrm>
            <a:off x="10318920" y="3598620"/>
            <a:ext cx="691978" cy="2150075"/>
          </a:xfrm>
          <a:custGeom>
            <a:avLst/>
            <a:gdLst>
              <a:gd name="connsiteX0" fmla="*/ 0 w 691978"/>
              <a:gd name="connsiteY0" fmla="*/ 2150075 h 2150075"/>
              <a:gd name="connsiteX1" fmla="*/ 691978 w 691978"/>
              <a:gd name="connsiteY1" fmla="*/ 2150075 h 2150075"/>
              <a:gd name="connsiteX2" fmla="*/ 691978 w 691978"/>
              <a:gd name="connsiteY2" fmla="*/ 0 h 2150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91978" h="2150075">
                <a:moveTo>
                  <a:pt x="0" y="2150075"/>
                </a:moveTo>
                <a:lnTo>
                  <a:pt x="691978" y="2150075"/>
                </a:lnTo>
                <a:lnTo>
                  <a:pt x="691978" y="0"/>
                </a:lnTo>
              </a:path>
            </a:pathLst>
          </a:custGeom>
          <a:noFill/>
          <a:ln w="38100">
            <a:solidFill>
              <a:schemeClr val="bg2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E923344-DE0A-6347-AD31-1F7AD5ABDF3D}"/>
              </a:ext>
            </a:extLst>
          </p:cNvPr>
          <p:cNvCxnSpPr/>
          <p:nvPr/>
        </p:nvCxnSpPr>
        <p:spPr>
          <a:xfrm flipV="1">
            <a:off x="11764660" y="3598105"/>
            <a:ext cx="0" cy="2422439"/>
          </a:xfrm>
          <a:prstGeom prst="straightConnector1">
            <a:avLst/>
          </a:prstGeom>
          <a:ln w="38100">
            <a:solidFill>
              <a:srgbClr val="4472C4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B84A8291-DF97-4D4D-BC0F-041825839BF3}"/>
              </a:ext>
            </a:extLst>
          </p:cNvPr>
          <p:cNvSpPr txBox="1"/>
          <p:nvPr/>
        </p:nvSpPr>
        <p:spPr>
          <a:xfrm rot="5400000">
            <a:off x="11682565" y="4614076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1">
                    <a:lumMod val="75000"/>
                    <a:alpha val="60000"/>
                  </a:schemeClr>
                </a:solidFill>
              </a:rPr>
              <a:t>Time</a:t>
            </a:r>
          </a:p>
        </p:txBody>
      </p:sp>
      <p:sp>
        <p:nvSpPr>
          <p:cNvPr id="27" name="Rectangular Callout 26">
            <a:extLst>
              <a:ext uri="{FF2B5EF4-FFF2-40B4-BE49-F238E27FC236}">
                <a16:creationId xmlns:a16="http://schemas.microsoft.com/office/drawing/2014/main" id="{87850DED-46B4-B944-A6E6-4CD4E975DC0D}"/>
              </a:ext>
            </a:extLst>
          </p:cNvPr>
          <p:cNvSpPr/>
          <p:nvPr/>
        </p:nvSpPr>
        <p:spPr>
          <a:xfrm>
            <a:off x="10958848" y="5926430"/>
            <a:ext cx="688673" cy="501066"/>
          </a:xfrm>
          <a:prstGeom prst="wedgeRectCallout">
            <a:avLst>
              <a:gd name="adj1" fmla="val -63896"/>
              <a:gd name="adj2" fmla="val -73135"/>
            </a:avLst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Var</a:t>
            </a:r>
          </a:p>
        </p:txBody>
      </p:sp>
      <p:sp>
        <p:nvSpPr>
          <p:cNvPr id="47" name="Rectangular Callout 46">
            <a:extLst>
              <a:ext uri="{FF2B5EF4-FFF2-40B4-BE49-F238E27FC236}">
                <a16:creationId xmlns:a16="http://schemas.microsoft.com/office/drawing/2014/main" id="{D1B1EDA7-669D-3E46-B5E2-EAF8AF520909}"/>
              </a:ext>
            </a:extLst>
          </p:cNvPr>
          <p:cNvSpPr/>
          <p:nvPr/>
        </p:nvSpPr>
        <p:spPr>
          <a:xfrm>
            <a:off x="8508071" y="5901787"/>
            <a:ext cx="804358" cy="525709"/>
          </a:xfrm>
          <a:prstGeom prst="wedgeRectCallout">
            <a:avLst>
              <a:gd name="adj1" fmla="val 74019"/>
              <a:gd name="adj2" fmla="val -70938"/>
            </a:avLst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err="1">
                <a:solidFill>
                  <a:schemeClr val="tx1"/>
                </a:solidFill>
              </a:rPr>
              <a:t>Covar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69085EB9-CB50-D646-805F-8209A6442E7A}"/>
              </a:ext>
            </a:extLst>
          </p:cNvPr>
          <p:cNvSpPr txBox="1"/>
          <p:nvPr/>
        </p:nvSpPr>
        <p:spPr>
          <a:xfrm>
            <a:off x="1168613" y="4193318"/>
            <a:ext cx="1967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Observed trait VCV</a:t>
            </a:r>
          </a:p>
        </p:txBody>
      </p:sp>
      <p:graphicFrame>
        <p:nvGraphicFramePr>
          <p:cNvPr id="48" name="Table 47">
            <a:extLst>
              <a:ext uri="{FF2B5EF4-FFF2-40B4-BE49-F238E27FC236}">
                <a16:creationId xmlns:a16="http://schemas.microsoft.com/office/drawing/2014/main" id="{B5E84CCD-0412-86A9-5CD7-CA06CAD2A885}"/>
              </a:ext>
            </a:extLst>
          </p:cNvPr>
          <p:cNvGraphicFramePr>
            <a:graphicFrameLocks noGrp="1"/>
          </p:cNvGraphicFramePr>
          <p:nvPr/>
        </p:nvGraphicFramePr>
        <p:xfrm>
          <a:off x="1235609" y="4598024"/>
          <a:ext cx="2747255" cy="18294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9451">
                  <a:extLst>
                    <a:ext uri="{9D8B030D-6E8A-4147-A177-3AD203B41FA5}">
                      <a16:colId xmlns:a16="http://schemas.microsoft.com/office/drawing/2014/main" val="2316262081"/>
                    </a:ext>
                  </a:extLst>
                </a:gridCol>
                <a:gridCol w="549451">
                  <a:extLst>
                    <a:ext uri="{9D8B030D-6E8A-4147-A177-3AD203B41FA5}">
                      <a16:colId xmlns:a16="http://schemas.microsoft.com/office/drawing/2014/main" val="1868164738"/>
                    </a:ext>
                  </a:extLst>
                </a:gridCol>
                <a:gridCol w="549451">
                  <a:extLst>
                    <a:ext uri="{9D8B030D-6E8A-4147-A177-3AD203B41FA5}">
                      <a16:colId xmlns:a16="http://schemas.microsoft.com/office/drawing/2014/main" val="723497935"/>
                    </a:ext>
                  </a:extLst>
                </a:gridCol>
                <a:gridCol w="549451">
                  <a:extLst>
                    <a:ext uri="{9D8B030D-6E8A-4147-A177-3AD203B41FA5}">
                      <a16:colId xmlns:a16="http://schemas.microsoft.com/office/drawing/2014/main" val="3845477663"/>
                    </a:ext>
                  </a:extLst>
                </a:gridCol>
                <a:gridCol w="549451">
                  <a:extLst>
                    <a:ext uri="{9D8B030D-6E8A-4147-A177-3AD203B41FA5}">
                      <a16:colId xmlns:a16="http://schemas.microsoft.com/office/drawing/2014/main" val="2884757257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/>
                        <a:t>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7192810"/>
                  </a:ext>
                </a:extLst>
              </a:tr>
              <a:tr h="365928"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bg1"/>
                          </a:solidFill>
                        </a:rPr>
                        <a:t>A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V</a:t>
                      </a:r>
                      <a:r>
                        <a:rPr lang="en-GB" b="1" baseline="-25000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V</a:t>
                      </a:r>
                      <a:r>
                        <a:rPr lang="en-GB" baseline="-25000" dirty="0"/>
                        <a:t>AB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V</a:t>
                      </a:r>
                      <a:r>
                        <a:rPr lang="en-GB" baseline="-25000" dirty="0"/>
                        <a:t>AC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V</a:t>
                      </a:r>
                      <a:r>
                        <a:rPr lang="en-GB" baseline="-25000" dirty="0"/>
                        <a:t>AD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3795052"/>
                  </a:ext>
                </a:extLst>
              </a:tr>
              <a:tr h="365928"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bg1"/>
                          </a:solidFill>
                        </a:rPr>
                        <a:t>B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V</a:t>
                      </a:r>
                      <a:r>
                        <a:rPr lang="en-GB" baseline="-25000" dirty="0"/>
                        <a:t>BA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b="1" dirty="0"/>
                        <a:t>V</a:t>
                      </a:r>
                      <a:r>
                        <a:rPr lang="en-GB" b="1" baseline="-25000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V</a:t>
                      </a:r>
                      <a:r>
                        <a:rPr lang="en-GB" baseline="-25000" dirty="0"/>
                        <a:t>BC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V</a:t>
                      </a:r>
                      <a:r>
                        <a:rPr lang="en-GB" baseline="-25000" dirty="0"/>
                        <a:t>BD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4229575"/>
                  </a:ext>
                </a:extLst>
              </a:tr>
              <a:tr h="365928"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bg1"/>
                          </a:solidFill>
                        </a:rPr>
                        <a:t>C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V</a:t>
                      </a:r>
                      <a:r>
                        <a:rPr lang="en-GB" baseline="-25000" dirty="0"/>
                        <a:t>CA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V</a:t>
                      </a:r>
                      <a:r>
                        <a:rPr lang="en-GB" baseline="-25000" dirty="0"/>
                        <a:t>CD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b="1" dirty="0"/>
                        <a:t>V</a:t>
                      </a:r>
                      <a:r>
                        <a:rPr lang="en-GB" b="1" baseline="-25000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V</a:t>
                      </a:r>
                      <a:r>
                        <a:rPr lang="en-GB" baseline="-25000" dirty="0"/>
                        <a:t>CD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6922139"/>
                  </a:ext>
                </a:extLst>
              </a:tr>
              <a:tr h="365928"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bg1"/>
                          </a:solidFill>
                        </a:rPr>
                        <a:t>D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V</a:t>
                      </a:r>
                      <a:r>
                        <a:rPr lang="en-GB" baseline="-25000" dirty="0"/>
                        <a:t>DA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V</a:t>
                      </a:r>
                      <a:r>
                        <a:rPr lang="en-GB" baseline="-25000" dirty="0"/>
                        <a:t>DB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V</a:t>
                      </a:r>
                      <a:r>
                        <a:rPr lang="en-GB" baseline="-25000" dirty="0"/>
                        <a:t>DC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b="1" dirty="0"/>
                        <a:t>V</a:t>
                      </a:r>
                      <a:r>
                        <a:rPr lang="en-GB" b="1" baseline="-25000" dirty="0"/>
                        <a:t>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8866376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CF93AF92-3732-3CFA-B4E2-A0C0D903FC9B}"/>
              </a:ext>
            </a:extLst>
          </p:cNvPr>
          <p:cNvSpPr txBox="1"/>
          <p:nvPr/>
        </p:nvSpPr>
        <p:spPr>
          <a:xfrm>
            <a:off x="4257927" y="5401980"/>
            <a:ext cx="346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∝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B03712B-6F9E-60F7-38D8-4FE8A7BD6A71}"/>
              </a:ext>
            </a:extLst>
          </p:cNvPr>
          <p:cNvSpPr txBox="1"/>
          <p:nvPr/>
        </p:nvSpPr>
        <p:spPr>
          <a:xfrm>
            <a:off x="8875685" y="5270151"/>
            <a:ext cx="559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∑</a:t>
            </a:r>
            <a:r>
              <a:rPr lang="en-GB" i="1" dirty="0" err="1"/>
              <a:t>t</a:t>
            </a:r>
            <a:r>
              <a:rPr lang="en-GB" i="1" baseline="-25000" dirty="0" err="1"/>
              <a:t>AB</a:t>
            </a:r>
            <a:endParaRPr lang="en-GB" baseline="-25000" dirty="0"/>
          </a:p>
        </p:txBody>
      </p:sp>
      <p:sp>
        <p:nvSpPr>
          <p:cNvPr id="51" name="Freeform 50">
            <a:extLst>
              <a:ext uri="{FF2B5EF4-FFF2-40B4-BE49-F238E27FC236}">
                <a16:creationId xmlns:a16="http://schemas.microsoft.com/office/drawing/2014/main" id="{0122D6F9-1488-B113-BA48-39F5C5F29489}"/>
              </a:ext>
            </a:extLst>
          </p:cNvPr>
          <p:cNvSpPr/>
          <p:nvPr/>
        </p:nvSpPr>
        <p:spPr>
          <a:xfrm flipH="1">
            <a:off x="8876123" y="4682935"/>
            <a:ext cx="1312388" cy="1073427"/>
          </a:xfrm>
          <a:custGeom>
            <a:avLst/>
            <a:gdLst>
              <a:gd name="connsiteX0" fmla="*/ 0 w 691978"/>
              <a:gd name="connsiteY0" fmla="*/ 2150075 h 2150075"/>
              <a:gd name="connsiteX1" fmla="*/ 691978 w 691978"/>
              <a:gd name="connsiteY1" fmla="*/ 2150075 h 2150075"/>
              <a:gd name="connsiteX2" fmla="*/ 691978 w 691978"/>
              <a:gd name="connsiteY2" fmla="*/ 0 h 2150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91978" h="2150075">
                <a:moveTo>
                  <a:pt x="0" y="2150075"/>
                </a:moveTo>
                <a:lnTo>
                  <a:pt x="691978" y="2150075"/>
                </a:lnTo>
                <a:lnTo>
                  <a:pt x="691978" y="0"/>
                </a:lnTo>
              </a:path>
            </a:pathLst>
          </a:custGeom>
          <a:noFill/>
          <a:ln w="38100">
            <a:solidFill>
              <a:srgbClr val="D0CECE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AFC9FE96-9601-FEC2-5F0B-1D3C5BA9516E}"/>
              </a:ext>
            </a:extLst>
          </p:cNvPr>
          <p:cNvCxnSpPr>
            <a:cxnSpLocks/>
          </p:cNvCxnSpPr>
          <p:nvPr/>
        </p:nvCxnSpPr>
        <p:spPr>
          <a:xfrm flipH="1">
            <a:off x="4347496" y="5499967"/>
            <a:ext cx="181180" cy="173357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ounded Rectangular Callout 49">
            <a:extLst>
              <a:ext uri="{FF2B5EF4-FFF2-40B4-BE49-F238E27FC236}">
                <a16:creationId xmlns:a16="http://schemas.microsoft.com/office/drawing/2014/main" id="{9C23D06A-2EC6-8F7F-E224-8ACB9254E51C}"/>
              </a:ext>
            </a:extLst>
          </p:cNvPr>
          <p:cNvSpPr/>
          <p:nvPr/>
        </p:nvSpPr>
        <p:spPr>
          <a:xfrm>
            <a:off x="2773526" y="3249040"/>
            <a:ext cx="2190390" cy="974515"/>
          </a:xfrm>
          <a:prstGeom prst="wedgeRoundRectCallout">
            <a:avLst>
              <a:gd name="adj1" fmla="val 21104"/>
              <a:gd name="adj2" fmla="val 135720"/>
              <a:gd name="adj3" fmla="val 1666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Trait VCV is not proportional to phylogenetic VCV</a:t>
            </a:r>
            <a:endParaRPr lang="en-US" b="1" i="1" dirty="0"/>
          </a:p>
        </p:txBody>
      </p:sp>
    </p:spTree>
    <p:extLst>
      <p:ext uri="{BB962C8B-B14F-4D97-AF65-F5344CB8AC3E}">
        <p14:creationId xmlns:p14="http://schemas.microsoft.com/office/powerpoint/2010/main" val="7907372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9484E5D8-D1E8-3006-120C-F48089A07FE8}"/>
              </a:ext>
            </a:extLst>
          </p:cNvPr>
          <p:cNvSpPr/>
          <p:nvPr/>
        </p:nvSpPr>
        <p:spPr>
          <a:xfrm>
            <a:off x="-1" y="1"/>
            <a:ext cx="12192001" cy="132556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298DB46-97B9-8143-9157-89802891BDB6}"/>
              </a:ext>
            </a:extLst>
          </p:cNvPr>
          <p:cNvCxnSpPr/>
          <p:nvPr/>
        </p:nvCxnSpPr>
        <p:spPr>
          <a:xfrm>
            <a:off x="8395071" y="4133184"/>
            <a:ext cx="3369589" cy="0"/>
          </a:xfrm>
          <a:prstGeom prst="line">
            <a:avLst/>
          </a:prstGeom>
          <a:ln>
            <a:solidFill>
              <a:srgbClr val="4472C4">
                <a:alpha val="60392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5C8F255-D5A5-AA49-AB9D-3A6445652F63}"/>
              </a:ext>
            </a:extLst>
          </p:cNvPr>
          <p:cNvCxnSpPr/>
          <p:nvPr/>
        </p:nvCxnSpPr>
        <p:spPr>
          <a:xfrm>
            <a:off x="8395071" y="4630446"/>
            <a:ext cx="3369589" cy="0"/>
          </a:xfrm>
          <a:prstGeom prst="line">
            <a:avLst/>
          </a:prstGeom>
          <a:ln>
            <a:solidFill>
              <a:srgbClr val="4472C4">
                <a:alpha val="60392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A390991-AB85-184B-A105-A76E56343798}"/>
              </a:ext>
            </a:extLst>
          </p:cNvPr>
          <p:cNvCxnSpPr/>
          <p:nvPr/>
        </p:nvCxnSpPr>
        <p:spPr>
          <a:xfrm>
            <a:off x="8395071" y="5096531"/>
            <a:ext cx="3369589" cy="0"/>
          </a:xfrm>
          <a:prstGeom prst="line">
            <a:avLst/>
          </a:prstGeom>
          <a:ln>
            <a:solidFill>
              <a:srgbClr val="4472C4">
                <a:alpha val="60392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3DE4EEF0-0400-F54C-AC76-F6E090E1EAB1}"/>
              </a:ext>
            </a:extLst>
          </p:cNvPr>
          <p:cNvCxnSpPr/>
          <p:nvPr/>
        </p:nvCxnSpPr>
        <p:spPr>
          <a:xfrm>
            <a:off x="8395071" y="5608875"/>
            <a:ext cx="3369589" cy="0"/>
          </a:xfrm>
          <a:prstGeom prst="line">
            <a:avLst/>
          </a:prstGeom>
          <a:ln>
            <a:solidFill>
              <a:srgbClr val="4472C4">
                <a:alpha val="60392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CF90BD3F-A2F0-1C4E-B30E-0D7058E0C3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chemeClr val="bg2"/>
                </a:solidFill>
              </a:rPr>
              <a:t>Homogeneous departure from BM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AE8D03-C8D6-8244-B49F-96150404DF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19324" cy="4351338"/>
          </a:xfrm>
        </p:spPr>
        <p:txBody>
          <a:bodyPr>
            <a:normAutofit/>
          </a:bodyPr>
          <a:lstStyle/>
          <a:p>
            <a:r>
              <a:rPr lang="en-US" dirty="0"/>
              <a:t>Departure from BM is homogeneous across the whole tree.</a:t>
            </a:r>
          </a:p>
          <a:p>
            <a:r>
              <a:rPr lang="en-US" dirty="0"/>
              <a:t>VCV matrix can be scaled uniformly</a:t>
            </a:r>
            <a:endParaRPr lang="en-GB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A014922-0658-7440-BF23-3753D82ABB36}"/>
              </a:ext>
            </a:extLst>
          </p:cNvPr>
          <p:cNvCxnSpPr/>
          <p:nvPr/>
        </p:nvCxnSpPr>
        <p:spPr>
          <a:xfrm>
            <a:off x="8395071" y="3598106"/>
            <a:ext cx="0" cy="1070157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3432A4C-1754-0847-B5F8-1A606DC2BE7E}"/>
              </a:ext>
            </a:extLst>
          </p:cNvPr>
          <p:cNvCxnSpPr/>
          <p:nvPr/>
        </p:nvCxnSpPr>
        <p:spPr>
          <a:xfrm>
            <a:off x="9635736" y="3598105"/>
            <a:ext cx="0" cy="1070157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9C2B359-6E29-4043-A3B6-2AEF7DEA78E0}"/>
              </a:ext>
            </a:extLst>
          </p:cNvPr>
          <p:cNvCxnSpPr>
            <a:cxnSpLocks/>
          </p:cNvCxnSpPr>
          <p:nvPr/>
        </p:nvCxnSpPr>
        <p:spPr>
          <a:xfrm flipH="1">
            <a:off x="8401511" y="4645120"/>
            <a:ext cx="1234225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C3F699F-2337-9142-9269-4E941E68738A}"/>
              </a:ext>
            </a:extLst>
          </p:cNvPr>
          <p:cNvCxnSpPr>
            <a:cxnSpLocks/>
          </p:cNvCxnSpPr>
          <p:nvPr/>
        </p:nvCxnSpPr>
        <p:spPr>
          <a:xfrm>
            <a:off x="9018623" y="4635461"/>
            <a:ext cx="1" cy="503154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D709B79-3E82-8546-9A66-C5C2823074F1}"/>
              </a:ext>
            </a:extLst>
          </p:cNvPr>
          <p:cNvCxnSpPr>
            <a:cxnSpLocks/>
          </p:cNvCxnSpPr>
          <p:nvPr/>
        </p:nvCxnSpPr>
        <p:spPr>
          <a:xfrm>
            <a:off x="10249630" y="3598105"/>
            <a:ext cx="0" cy="154051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D86503F-4F70-634E-B921-1EB122B9A37A}"/>
              </a:ext>
            </a:extLst>
          </p:cNvPr>
          <p:cNvCxnSpPr>
            <a:cxnSpLocks/>
          </p:cNvCxnSpPr>
          <p:nvPr/>
        </p:nvCxnSpPr>
        <p:spPr>
          <a:xfrm>
            <a:off x="10888228" y="3613628"/>
            <a:ext cx="0" cy="2043665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E066C2F-758F-7A48-AD67-A3D052511E48}"/>
              </a:ext>
            </a:extLst>
          </p:cNvPr>
          <p:cNvCxnSpPr>
            <a:cxnSpLocks/>
          </p:cNvCxnSpPr>
          <p:nvPr/>
        </p:nvCxnSpPr>
        <p:spPr>
          <a:xfrm flipH="1">
            <a:off x="9018623" y="5138615"/>
            <a:ext cx="1234225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98ECBAC-E70D-4B40-9225-0857409EB3CC}"/>
              </a:ext>
            </a:extLst>
          </p:cNvPr>
          <p:cNvSpPr txBox="1"/>
          <p:nvPr/>
        </p:nvSpPr>
        <p:spPr>
          <a:xfrm>
            <a:off x="8236214" y="2171091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EC6DE77-B6F1-1543-8F2E-AA239BE2BEBD}"/>
              </a:ext>
            </a:extLst>
          </p:cNvPr>
          <p:cNvSpPr txBox="1"/>
          <p:nvPr/>
        </p:nvSpPr>
        <p:spPr>
          <a:xfrm>
            <a:off x="9476878" y="2159006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B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3419E85-07F2-A540-B1F5-A47EEA147908}"/>
              </a:ext>
            </a:extLst>
          </p:cNvPr>
          <p:cNvSpPr txBox="1"/>
          <p:nvPr/>
        </p:nvSpPr>
        <p:spPr>
          <a:xfrm>
            <a:off x="10093990" y="2159006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F87A2F7-553C-AE47-B984-9E1E927CC8B8}"/>
              </a:ext>
            </a:extLst>
          </p:cNvPr>
          <p:cNvSpPr txBox="1"/>
          <p:nvPr/>
        </p:nvSpPr>
        <p:spPr>
          <a:xfrm>
            <a:off x="10724561" y="2152864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AD3E78E-7293-EC49-9C3B-C1D076DB0C54}"/>
              </a:ext>
            </a:extLst>
          </p:cNvPr>
          <p:cNvCxnSpPr>
            <a:cxnSpLocks/>
          </p:cNvCxnSpPr>
          <p:nvPr/>
        </p:nvCxnSpPr>
        <p:spPr>
          <a:xfrm>
            <a:off x="9654003" y="5138615"/>
            <a:ext cx="1" cy="503154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B110ED8-B8D7-8D4D-B5FC-3B75E609AEA5}"/>
              </a:ext>
            </a:extLst>
          </p:cNvPr>
          <p:cNvCxnSpPr>
            <a:cxnSpLocks/>
          </p:cNvCxnSpPr>
          <p:nvPr/>
        </p:nvCxnSpPr>
        <p:spPr>
          <a:xfrm>
            <a:off x="10260911" y="5626246"/>
            <a:ext cx="1" cy="503154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520C9C9-35D3-CC4E-AD9F-1044ED63FEAF}"/>
              </a:ext>
            </a:extLst>
          </p:cNvPr>
          <p:cNvCxnSpPr>
            <a:cxnSpLocks/>
          </p:cNvCxnSpPr>
          <p:nvPr/>
        </p:nvCxnSpPr>
        <p:spPr>
          <a:xfrm flipH="1">
            <a:off x="9654003" y="5641769"/>
            <a:ext cx="1234225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3B250166-2230-C746-90BB-41E8ED49D2C6}"/>
              </a:ext>
            </a:extLst>
          </p:cNvPr>
          <p:cNvSpPr txBox="1"/>
          <p:nvPr/>
        </p:nvSpPr>
        <p:spPr>
          <a:xfrm>
            <a:off x="11051895" y="4794172"/>
            <a:ext cx="481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∑</a:t>
            </a:r>
            <a:r>
              <a:rPr lang="en-GB" i="1" dirty="0" err="1"/>
              <a:t>t</a:t>
            </a:r>
            <a:r>
              <a:rPr lang="en-GB" baseline="-25000" dirty="0" err="1"/>
              <a:t>D</a:t>
            </a:r>
            <a:endParaRPr lang="en-GB" baseline="-250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B2782AA-9DDB-C647-AC3D-A08B6A20CF7B}"/>
              </a:ext>
            </a:extLst>
          </p:cNvPr>
          <p:cNvSpPr txBox="1"/>
          <p:nvPr/>
        </p:nvSpPr>
        <p:spPr>
          <a:xfrm>
            <a:off x="10334237" y="4668262"/>
            <a:ext cx="481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∑</a:t>
            </a:r>
            <a:r>
              <a:rPr lang="en-GB" i="1" dirty="0" err="1"/>
              <a:t>t</a:t>
            </a:r>
            <a:r>
              <a:rPr lang="en-GB" baseline="-25000" dirty="0" err="1"/>
              <a:t>C</a:t>
            </a:r>
            <a:endParaRPr lang="en-GB" baseline="-250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B215E51-F26B-F241-A0FC-B25D585CFB22}"/>
              </a:ext>
            </a:extLst>
          </p:cNvPr>
          <p:cNvSpPr txBox="1"/>
          <p:nvPr/>
        </p:nvSpPr>
        <p:spPr>
          <a:xfrm>
            <a:off x="9635966" y="4003119"/>
            <a:ext cx="481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∑</a:t>
            </a:r>
            <a:r>
              <a:rPr lang="en-GB" i="1" dirty="0" err="1"/>
              <a:t>t</a:t>
            </a:r>
            <a:r>
              <a:rPr lang="en-GB" baseline="-25000" dirty="0" err="1"/>
              <a:t>B</a:t>
            </a:r>
            <a:endParaRPr lang="en-GB" baseline="-250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7473831-C2B0-194C-A564-6604EE246E34}"/>
              </a:ext>
            </a:extLst>
          </p:cNvPr>
          <p:cNvSpPr txBox="1"/>
          <p:nvPr/>
        </p:nvSpPr>
        <p:spPr>
          <a:xfrm>
            <a:off x="7889335" y="4003119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∑</a:t>
            </a:r>
            <a:r>
              <a:rPr lang="en-GB" i="1" dirty="0" err="1"/>
              <a:t>t</a:t>
            </a:r>
            <a:r>
              <a:rPr lang="en-GB" i="1" baseline="-25000" dirty="0" err="1"/>
              <a:t>A</a:t>
            </a:r>
            <a:endParaRPr lang="en-GB" baseline="-25000" dirty="0"/>
          </a:p>
        </p:txBody>
      </p:sp>
      <p:graphicFrame>
        <p:nvGraphicFramePr>
          <p:cNvPr id="45" name="Table 44">
            <a:extLst>
              <a:ext uri="{FF2B5EF4-FFF2-40B4-BE49-F238E27FC236}">
                <a16:creationId xmlns:a16="http://schemas.microsoft.com/office/drawing/2014/main" id="{4A251978-81A3-064A-8769-D1ECE7F65A0D}"/>
              </a:ext>
            </a:extLst>
          </p:cNvPr>
          <p:cNvGraphicFramePr>
            <a:graphicFrameLocks noGrp="1"/>
          </p:cNvGraphicFramePr>
          <p:nvPr/>
        </p:nvGraphicFramePr>
        <p:xfrm>
          <a:off x="4885024" y="4598024"/>
          <a:ext cx="2747255" cy="18294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9451">
                  <a:extLst>
                    <a:ext uri="{9D8B030D-6E8A-4147-A177-3AD203B41FA5}">
                      <a16:colId xmlns:a16="http://schemas.microsoft.com/office/drawing/2014/main" val="2316262081"/>
                    </a:ext>
                  </a:extLst>
                </a:gridCol>
                <a:gridCol w="549451">
                  <a:extLst>
                    <a:ext uri="{9D8B030D-6E8A-4147-A177-3AD203B41FA5}">
                      <a16:colId xmlns:a16="http://schemas.microsoft.com/office/drawing/2014/main" val="1868164738"/>
                    </a:ext>
                  </a:extLst>
                </a:gridCol>
                <a:gridCol w="549451">
                  <a:extLst>
                    <a:ext uri="{9D8B030D-6E8A-4147-A177-3AD203B41FA5}">
                      <a16:colId xmlns:a16="http://schemas.microsoft.com/office/drawing/2014/main" val="723497935"/>
                    </a:ext>
                  </a:extLst>
                </a:gridCol>
                <a:gridCol w="549451">
                  <a:extLst>
                    <a:ext uri="{9D8B030D-6E8A-4147-A177-3AD203B41FA5}">
                      <a16:colId xmlns:a16="http://schemas.microsoft.com/office/drawing/2014/main" val="3845477663"/>
                    </a:ext>
                  </a:extLst>
                </a:gridCol>
                <a:gridCol w="549451">
                  <a:extLst>
                    <a:ext uri="{9D8B030D-6E8A-4147-A177-3AD203B41FA5}">
                      <a16:colId xmlns:a16="http://schemas.microsoft.com/office/drawing/2014/main" val="2884757257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/>
                        <a:t>A</a:t>
                      </a: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/>
                        <a:t>B</a:t>
                      </a: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/>
                        <a:t>C</a:t>
                      </a: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/>
                        <a:t>D</a:t>
                      </a: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7192810"/>
                  </a:ext>
                </a:extLst>
              </a:tr>
              <a:tr h="365928">
                <a:tc>
                  <a:txBody>
                    <a:bodyPr/>
                    <a:lstStyle/>
                    <a:p>
                      <a:r>
                        <a:rPr lang="en-GB" b="1">
                          <a:solidFill>
                            <a:schemeClr val="bg1"/>
                          </a:solidFill>
                        </a:rPr>
                        <a:t>A</a:t>
                      </a: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∑</a:t>
                      </a:r>
                      <a:r>
                        <a:rPr lang="en-GB" b="1" i="1" dirty="0" err="1"/>
                        <a:t>t</a:t>
                      </a:r>
                      <a:r>
                        <a:rPr lang="en-GB" b="1" baseline="-25000" dirty="0" err="1"/>
                        <a:t>A</a:t>
                      </a:r>
                      <a:endParaRPr lang="en-GB" b="1" baseline="-25000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∑</a:t>
                      </a:r>
                      <a:r>
                        <a:rPr lang="en-GB" sz="1600" i="1" dirty="0" err="1"/>
                        <a:t>t</a:t>
                      </a:r>
                      <a:r>
                        <a:rPr lang="en-GB" sz="1600" baseline="-25000" dirty="0" err="1"/>
                        <a:t>AB</a:t>
                      </a:r>
                      <a:endParaRPr lang="en-GB" sz="16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∑</a:t>
                      </a:r>
                      <a:r>
                        <a:rPr lang="en-GB" sz="1600" i="1" dirty="0" err="1"/>
                        <a:t>t</a:t>
                      </a:r>
                      <a:r>
                        <a:rPr lang="en-GB" sz="1600" baseline="-25000" dirty="0" err="1"/>
                        <a:t>AC</a:t>
                      </a:r>
                      <a:endParaRPr lang="en-GB" sz="16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∑</a:t>
                      </a:r>
                      <a:r>
                        <a:rPr lang="en-GB" sz="1600" i="1" dirty="0" err="1"/>
                        <a:t>t</a:t>
                      </a:r>
                      <a:r>
                        <a:rPr lang="en-GB" sz="1600" baseline="-25000" dirty="0" err="1"/>
                        <a:t>AD</a:t>
                      </a:r>
                      <a:endParaRPr lang="en-GB" sz="16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3795052"/>
                  </a:ext>
                </a:extLst>
              </a:tr>
              <a:tr h="365928">
                <a:tc>
                  <a:txBody>
                    <a:bodyPr/>
                    <a:lstStyle/>
                    <a:p>
                      <a:r>
                        <a:rPr lang="en-GB" b="1">
                          <a:solidFill>
                            <a:schemeClr val="bg1"/>
                          </a:solidFill>
                        </a:rPr>
                        <a:t>B</a:t>
                      </a: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∑</a:t>
                      </a:r>
                      <a:r>
                        <a:rPr lang="en-GB" sz="1600" i="1" dirty="0" err="1"/>
                        <a:t>t</a:t>
                      </a:r>
                      <a:r>
                        <a:rPr lang="en-GB" sz="1600" baseline="-25000" dirty="0" err="1"/>
                        <a:t>BA</a:t>
                      </a:r>
                      <a:endParaRPr lang="en-GB" sz="16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b="1" dirty="0"/>
                        <a:t>∑</a:t>
                      </a:r>
                      <a:r>
                        <a:rPr lang="en-GB" b="1" i="1" dirty="0" err="1"/>
                        <a:t>t</a:t>
                      </a:r>
                      <a:r>
                        <a:rPr lang="en-GB" b="1" baseline="-25000" dirty="0" err="1"/>
                        <a:t>B</a:t>
                      </a:r>
                      <a:endParaRPr lang="en-GB" b="1" baseline="-25000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∑</a:t>
                      </a:r>
                      <a:r>
                        <a:rPr lang="en-GB" sz="1600" i="1" dirty="0" err="1"/>
                        <a:t>t</a:t>
                      </a:r>
                      <a:r>
                        <a:rPr lang="en-GB" sz="1600" baseline="-25000" dirty="0" err="1"/>
                        <a:t>BC</a:t>
                      </a:r>
                      <a:endParaRPr lang="en-GB" sz="16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/>
                        <a:t>∑</a:t>
                      </a:r>
                      <a:r>
                        <a:rPr lang="en-GB" sz="1600" i="1" dirty="0" err="1"/>
                        <a:t>t</a:t>
                      </a:r>
                      <a:r>
                        <a:rPr lang="en-GB" sz="1600" baseline="-25000" dirty="0" err="1"/>
                        <a:t>BD</a:t>
                      </a:r>
                      <a:endParaRPr lang="en-GB" sz="16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4229575"/>
                  </a:ext>
                </a:extLst>
              </a:tr>
              <a:tr h="365928">
                <a:tc>
                  <a:txBody>
                    <a:bodyPr/>
                    <a:lstStyle/>
                    <a:p>
                      <a:r>
                        <a:rPr lang="en-GB" b="1">
                          <a:solidFill>
                            <a:schemeClr val="bg1"/>
                          </a:solidFill>
                        </a:rPr>
                        <a:t>C</a:t>
                      </a: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∑</a:t>
                      </a:r>
                      <a:r>
                        <a:rPr lang="en-GB" sz="1600" i="1" dirty="0" err="1"/>
                        <a:t>t</a:t>
                      </a:r>
                      <a:r>
                        <a:rPr lang="en-GB" sz="1600" baseline="-25000" dirty="0" err="1"/>
                        <a:t>CA</a:t>
                      </a:r>
                      <a:endParaRPr lang="en-GB" sz="16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∑</a:t>
                      </a:r>
                      <a:r>
                        <a:rPr lang="en-GB" sz="1600" i="1" dirty="0" err="1"/>
                        <a:t>t</a:t>
                      </a:r>
                      <a:r>
                        <a:rPr lang="en-GB" sz="1600" baseline="-25000" dirty="0" err="1"/>
                        <a:t>CB</a:t>
                      </a:r>
                      <a:endParaRPr lang="en-GB" sz="16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b="1" dirty="0"/>
                        <a:t>∑</a:t>
                      </a:r>
                      <a:r>
                        <a:rPr lang="en-GB" b="1" i="1" dirty="0" err="1"/>
                        <a:t>t</a:t>
                      </a:r>
                      <a:r>
                        <a:rPr lang="en-GB" b="1" baseline="-25000" dirty="0" err="1"/>
                        <a:t>C</a:t>
                      </a:r>
                      <a:endParaRPr lang="en-GB" b="1" baseline="-25000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∑</a:t>
                      </a:r>
                      <a:r>
                        <a:rPr lang="en-GB" sz="1600" i="1" dirty="0" err="1"/>
                        <a:t>t</a:t>
                      </a:r>
                      <a:r>
                        <a:rPr lang="en-GB" sz="1600" baseline="-25000" dirty="0" err="1"/>
                        <a:t>CD</a:t>
                      </a:r>
                      <a:endParaRPr lang="en-GB" sz="1600" b="1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6922139"/>
                  </a:ext>
                </a:extLst>
              </a:tr>
              <a:tr h="365928">
                <a:tc>
                  <a:txBody>
                    <a:bodyPr/>
                    <a:lstStyle/>
                    <a:p>
                      <a:r>
                        <a:rPr lang="en-GB" b="1">
                          <a:solidFill>
                            <a:schemeClr val="bg1"/>
                          </a:solidFill>
                        </a:rPr>
                        <a:t>D</a:t>
                      </a: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∑</a:t>
                      </a:r>
                      <a:r>
                        <a:rPr lang="en-GB" sz="1600" i="1" dirty="0" err="1"/>
                        <a:t>t</a:t>
                      </a:r>
                      <a:r>
                        <a:rPr lang="en-GB" sz="1600" baseline="-25000" dirty="0" err="1"/>
                        <a:t>DA</a:t>
                      </a:r>
                      <a:endParaRPr lang="en-GB" sz="16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∑</a:t>
                      </a:r>
                      <a:r>
                        <a:rPr lang="en-GB" sz="1600" i="1" dirty="0" err="1"/>
                        <a:t>t</a:t>
                      </a:r>
                      <a:r>
                        <a:rPr lang="en-GB" sz="1600" baseline="-25000" dirty="0" err="1"/>
                        <a:t>DB</a:t>
                      </a:r>
                      <a:endParaRPr lang="en-GB" sz="16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∑</a:t>
                      </a:r>
                      <a:r>
                        <a:rPr lang="en-GB" sz="1600" i="1" dirty="0" err="1"/>
                        <a:t>t</a:t>
                      </a:r>
                      <a:r>
                        <a:rPr lang="en-GB" sz="1600" baseline="-25000" dirty="0" err="1"/>
                        <a:t>DC</a:t>
                      </a:r>
                      <a:endParaRPr lang="en-GB" sz="16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b="1" dirty="0"/>
                        <a:t>∑</a:t>
                      </a:r>
                      <a:r>
                        <a:rPr lang="en-GB" b="1" i="1" dirty="0" err="1"/>
                        <a:t>t</a:t>
                      </a:r>
                      <a:r>
                        <a:rPr lang="en-GB" b="1" baseline="-25000" dirty="0" err="1"/>
                        <a:t>D</a:t>
                      </a:r>
                      <a:endParaRPr lang="en-GB" b="1" baseline="-25000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8866376"/>
                  </a:ext>
                </a:extLst>
              </a:tr>
            </a:tbl>
          </a:graphicData>
        </a:graphic>
      </p:graphicFrame>
      <p:sp>
        <p:nvSpPr>
          <p:cNvPr id="46" name="TextBox 45">
            <a:extLst>
              <a:ext uri="{FF2B5EF4-FFF2-40B4-BE49-F238E27FC236}">
                <a16:creationId xmlns:a16="http://schemas.microsoft.com/office/drawing/2014/main" id="{4B34B916-A8EF-0D4C-9848-75755AB50064}"/>
              </a:ext>
            </a:extLst>
          </p:cNvPr>
          <p:cNvSpPr txBox="1"/>
          <p:nvPr/>
        </p:nvSpPr>
        <p:spPr>
          <a:xfrm>
            <a:off x="4885024" y="4190362"/>
            <a:ext cx="1823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/>
              <a:t>Phylogenetic VCV</a:t>
            </a:r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C73B8CAF-2599-384E-9428-B801763EB397}"/>
              </a:ext>
            </a:extLst>
          </p:cNvPr>
          <p:cNvSpPr/>
          <p:nvPr/>
        </p:nvSpPr>
        <p:spPr>
          <a:xfrm>
            <a:off x="10318920" y="3598620"/>
            <a:ext cx="691978" cy="2150075"/>
          </a:xfrm>
          <a:custGeom>
            <a:avLst/>
            <a:gdLst>
              <a:gd name="connsiteX0" fmla="*/ 0 w 691978"/>
              <a:gd name="connsiteY0" fmla="*/ 2150075 h 2150075"/>
              <a:gd name="connsiteX1" fmla="*/ 691978 w 691978"/>
              <a:gd name="connsiteY1" fmla="*/ 2150075 h 2150075"/>
              <a:gd name="connsiteX2" fmla="*/ 691978 w 691978"/>
              <a:gd name="connsiteY2" fmla="*/ 0 h 2150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91978" h="2150075">
                <a:moveTo>
                  <a:pt x="0" y="2150075"/>
                </a:moveTo>
                <a:lnTo>
                  <a:pt x="691978" y="2150075"/>
                </a:lnTo>
                <a:lnTo>
                  <a:pt x="691978" y="0"/>
                </a:lnTo>
              </a:path>
            </a:pathLst>
          </a:custGeom>
          <a:noFill/>
          <a:ln w="38100">
            <a:solidFill>
              <a:schemeClr val="bg2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E923344-DE0A-6347-AD31-1F7AD5ABDF3D}"/>
              </a:ext>
            </a:extLst>
          </p:cNvPr>
          <p:cNvCxnSpPr/>
          <p:nvPr/>
        </p:nvCxnSpPr>
        <p:spPr>
          <a:xfrm flipV="1">
            <a:off x="11764660" y="3598105"/>
            <a:ext cx="0" cy="2422439"/>
          </a:xfrm>
          <a:prstGeom prst="straightConnector1">
            <a:avLst/>
          </a:prstGeom>
          <a:ln w="38100">
            <a:solidFill>
              <a:srgbClr val="4472C4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B84A8291-DF97-4D4D-BC0F-041825839BF3}"/>
              </a:ext>
            </a:extLst>
          </p:cNvPr>
          <p:cNvSpPr txBox="1"/>
          <p:nvPr/>
        </p:nvSpPr>
        <p:spPr>
          <a:xfrm rot="5400000">
            <a:off x="11682565" y="4614076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1">
                    <a:lumMod val="75000"/>
                    <a:alpha val="60000"/>
                  </a:schemeClr>
                </a:solidFill>
              </a:rPr>
              <a:t>Time</a:t>
            </a:r>
          </a:p>
        </p:txBody>
      </p:sp>
      <p:sp>
        <p:nvSpPr>
          <p:cNvPr id="27" name="Rectangular Callout 26">
            <a:extLst>
              <a:ext uri="{FF2B5EF4-FFF2-40B4-BE49-F238E27FC236}">
                <a16:creationId xmlns:a16="http://schemas.microsoft.com/office/drawing/2014/main" id="{87850DED-46B4-B944-A6E6-4CD4E975DC0D}"/>
              </a:ext>
            </a:extLst>
          </p:cNvPr>
          <p:cNvSpPr/>
          <p:nvPr/>
        </p:nvSpPr>
        <p:spPr>
          <a:xfrm>
            <a:off x="10958848" y="5926430"/>
            <a:ext cx="688673" cy="501066"/>
          </a:xfrm>
          <a:prstGeom prst="wedgeRectCallout">
            <a:avLst>
              <a:gd name="adj1" fmla="val -63896"/>
              <a:gd name="adj2" fmla="val -73135"/>
            </a:avLst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Var</a:t>
            </a:r>
          </a:p>
        </p:txBody>
      </p:sp>
      <p:sp>
        <p:nvSpPr>
          <p:cNvPr id="47" name="Rectangular Callout 46">
            <a:extLst>
              <a:ext uri="{FF2B5EF4-FFF2-40B4-BE49-F238E27FC236}">
                <a16:creationId xmlns:a16="http://schemas.microsoft.com/office/drawing/2014/main" id="{D1B1EDA7-669D-3E46-B5E2-EAF8AF520909}"/>
              </a:ext>
            </a:extLst>
          </p:cNvPr>
          <p:cNvSpPr/>
          <p:nvPr/>
        </p:nvSpPr>
        <p:spPr>
          <a:xfrm>
            <a:off x="8508071" y="5901787"/>
            <a:ext cx="804358" cy="525709"/>
          </a:xfrm>
          <a:prstGeom prst="wedgeRectCallout">
            <a:avLst>
              <a:gd name="adj1" fmla="val 74019"/>
              <a:gd name="adj2" fmla="val -70938"/>
            </a:avLst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err="1">
                <a:solidFill>
                  <a:schemeClr val="tx1"/>
                </a:solidFill>
              </a:rPr>
              <a:t>Covar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69085EB9-CB50-D646-805F-8209A6442E7A}"/>
              </a:ext>
            </a:extLst>
          </p:cNvPr>
          <p:cNvSpPr txBox="1"/>
          <p:nvPr/>
        </p:nvSpPr>
        <p:spPr>
          <a:xfrm>
            <a:off x="1168613" y="4193318"/>
            <a:ext cx="1035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Trait VCV</a:t>
            </a:r>
          </a:p>
        </p:txBody>
      </p:sp>
      <p:graphicFrame>
        <p:nvGraphicFramePr>
          <p:cNvPr id="48" name="Table 47">
            <a:extLst>
              <a:ext uri="{FF2B5EF4-FFF2-40B4-BE49-F238E27FC236}">
                <a16:creationId xmlns:a16="http://schemas.microsoft.com/office/drawing/2014/main" id="{B5E84CCD-0412-86A9-5CD7-CA06CAD2A885}"/>
              </a:ext>
            </a:extLst>
          </p:cNvPr>
          <p:cNvGraphicFramePr>
            <a:graphicFrameLocks noGrp="1"/>
          </p:cNvGraphicFramePr>
          <p:nvPr/>
        </p:nvGraphicFramePr>
        <p:xfrm>
          <a:off x="1235609" y="4598024"/>
          <a:ext cx="2747255" cy="18294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9451">
                  <a:extLst>
                    <a:ext uri="{9D8B030D-6E8A-4147-A177-3AD203B41FA5}">
                      <a16:colId xmlns:a16="http://schemas.microsoft.com/office/drawing/2014/main" val="2316262081"/>
                    </a:ext>
                  </a:extLst>
                </a:gridCol>
                <a:gridCol w="549451">
                  <a:extLst>
                    <a:ext uri="{9D8B030D-6E8A-4147-A177-3AD203B41FA5}">
                      <a16:colId xmlns:a16="http://schemas.microsoft.com/office/drawing/2014/main" val="1868164738"/>
                    </a:ext>
                  </a:extLst>
                </a:gridCol>
                <a:gridCol w="549451">
                  <a:extLst>
                    <a:ext uri="{9D8B030D-6E8A-4147-A177-3AD203B41FA5}">
                      <a16:colId xmlns:a16="http://schemas.microsoft.com/office/drawing/2014/main" val="723497935"/>
                    </a:ext>
                  </a:extLst>
                </a:gridCol>
                <a:gridCol w="549451">
                  <a:extLst>
                    <a:ext uri="{9D8B030D-6E8A-4147-A177-3AD203B41FA5}">
                      <a16:colId xmlns:a16="http://schemas.microsoft.com/office/drawing/2014/main" val="3845477663"/>
                    </a:ext>
                  </a:extLst>
                </a:gridCol>
                <a:gridCol w="549451">
                  <a:extLst>
                    <a:ext uri="{9D8B030D-6E8A-4147-A177-3AD203B41FA5}">
                      <a16:colId xmlns:a16="http://schemas.microsoft.com/office/drawing/2014/main" val="2884757257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/>
                        <a:t>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7192810"/>
                  </a:ext>
                </a:extLst>
              </a:tr>
              <a:tr h="365928"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bg1"/>
                          </a:solidFill>
                        </a:rPr>
                        <a:t>A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V</a:t>
                      </a:r>
                      <a:r>
                        <a:rPr lang="en-GB" b="1" baseline="-25000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V</a:t>
                      </a:r>
                      <a:r>
                        <a:rPr lang="en-GB" baseline="-25000" dirty="0"/>
                        <a:t>AB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V</a:t>
                      </a:r>
                      <a:r>
                        <a:rPr lang="en-GB" baseline="-25000" dirty="0"/>
                        <a:t>AC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V</a:t>
                      </a:r>
                      <a:r>
                        <a:rPr lang="en-GB" baseline="-25000" dirty="0"/>
                        <a:t>AD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3795052"/>
                  </a:ext>
                </a:extLst>
              </a:tr>
              <a:tr h="365928"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bg1"/>
                          </a:solidFill>
                        </a:rPr>
                        <a:t>B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V</a:t>
                      </a:r>
                      <a:r>
                        <a:rPr lang="en-GB" baseline="-25000" dirty="0"/>
                        <a:t>BA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b="1" dirty="0"/>
                        <a:t>V</a:t>
                      </a:r>
                      <a:r>
                        <a:rPr lang="en-GB" b="1" baseline="-25000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V</a:t>
                      </a:r>
                      <a:r>
                        <a:rPr lang="en-GB" baseline="-25000" dirty="0"/>
                        <a:t>BC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V</a:t>
                      </a:r>
                      <a:r>
                        <a:rPr lang="en-GB" baseline="-25000" dirty="0"/>
                        <a:t>BD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4229575"/>
                  </a:ext>
                </a:extLst>
              </a:tr>
              <a:tr h="365928"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bg1"/>
                          </a:solidFill>
                        </a:rPr>
                        <a:t>C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V</a:t>
                      </a:r>
                      <a:r>
                        <a:rPr lang="en-GB" baseline="-25000" dirty="0"/>
                        <a:t>CA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V</a:t>
                      </a:r>
                      <a:r>
                        <a:rPr lang="en-GB" baseline="-25000" dirty="0"/>
                        <a:t>CD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b="1" dirty="0"/>
                        <a:t>V</a:t>
                      </a:r>
                      <a:r>
                        <a:rPr lang="en-GB" b="1" baseline="-25000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V</a:t>
                      </a:r>
                      <a:r>
                        <a:rPr lang="en-GB" baseline="-25000" dirty="0"/>
                        <a:t>CD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6922139"/>
                  </a:ext>
                </a:extLst>
              </a:tr>
              <a:tr h="365928"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bg1"/>
                          </a:solidFill>
                        </a:rPr>
                        <a:t>D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V</a:t>
                      </a:r>
                      <a:r>
                        <a:rPr lang="en-GB" baseline="-25000" dirty="0"/>
                        <a:t>DA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V</a:t>
                      </a:r>
                      <a:r>
                        <a:rPr lang="en-GB" baseline="-25000" dirty="0"/>
                        <a:t>DB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V</a:t>
                      </a:r>
                      <a:r>
                        <a:rPr lang="en-GB" baseline="-25000" dirty="0"/>
                        <a:t>DC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b="1" dirty="0"/>
                        <a:t>V</a:t>
                      </a:r>
                      <a:r>
                        <a:rPr lang="en-GB" b="1" baseline="-25000" dirty="0"/>
                        <a:t>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8866376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CF93AF92-3732-3CFA-B4E2-A0C0D903FC9B}"/>
              </a:ext>
            </a:extLst>
          </p:cNvPr>
          <p:cNvSpPr txBox="1"/>
          <p:nvPr/>
        </p:nvSpPr>
        <p:spPr>
          <a:xfrm>
            <a:off x="4257927" y="5401980"/>
            <a:ext cx="346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∝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B03712B-6F9E-60F7-38D8-4FE8A7BD6A71}"/>
              </a:ext>
            </a:extLst>
          </p:cNvPr>
          <p:cNvSpPr txBox="1"/>
          <p:nvPr/>
        </p:nvSpPr>
        <p:spPr>
          <a:xfrm>
            <a:off x="8875685" y="5270151"/>
            <a:ext cx="559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∑</a:t>
            </a:r>
            <a:r>
              <a:rPr lang="en-GB" i="1" dirty="0" err="1"/>
              <a:t>t</a:t>
            </a:r>
            <a:r>
              <a:rPr lang="en-GB" i="1" baseline="-25000" dirty="0" err="1"/>
              <a:t>AB</a:t>
            </a:r>
            <a:endParaRPr lang="en-GB" baseline="-25000" dirty="0"/>
          </a:p>
        </p:txBody>
      </p:sp>
      <p:sp>
        <p:nvSpPr>
          <p:cNvPr id="51" name="Freeform 50">
            <a:extLst>
              <a:ext uri="{FF2B5EF4-FFF2-40B4-BE49-F238E27FC236}">
                <a16:creationId xmlns:a16="http://schemas.microsoft.com/office/drawing/2014/main" id="{0122D6F9-1488-B113-BA48-39F5C5F29489}"/>
              </a:ext>
            </a:extLst>
          </p:cNvPr>
          <p:cNvSpPr/>
          <p:nvPr/>
        </p:nvSpPr>
        <p:spPr>
          <a:xfrm flipH="1">
            <a:off x="8876123" y="4682935"/>
            <a:ext cx="1312388" cy="1073427"/>
          </a:xfrm>
          <a:custGeom>
            <a:avLst/>
            <a:gdLst>
              <a:gd name="connsiteX0" fmla="*/ 0 w 691978"/>
              <a:gd name="connsiteY0" fmla="*/ 2150075 h 2150075"/>
              <a:gd name="connsiteX1" fmla="*/ 691978 w 691978"/>
              <a:gd name="connsiteY1" fmla="*/ 2150075 h 2150075"/>
              <a:gd name="connsiteX2" fmla="*/ 691978 w 691978"/>
              <a:gd name="connsiteY2" fmla="*/ 0 h 2150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91978" h="2150075">
                <a:moveTo>
                  <a:pt x="0" y="2150075"/>
                </a:moveTo>
                <a:lnTo>
                  <a:pt x="691978" y="2150075"/>
                </a:lnTo>
                <a:lnTo>
                  <a:pt x="691978" y="0"/>
                </a:lnTo>
              </a:path>
            </a:pathLst>
          </a:custGeom>
          <a:noFill/>
          <a:ln w="38100">
            <a:solidFill>
              <a:srgbClr val="D0CECE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960D2E7-DCBF-D68E-B741-3DF21F89CE81}"/>
              </a:ext>
            </a:extLst>
          </p:cNvPr>
          <p:cNvCxnSpPr>
            <a:cxnSpLocks/>
          </p:cNvCxnSpPr>
          <p:nvPr/>
        </p:nvCxnSpPr>
        <p:spPr>
          <a:xfrm flipH="1">
            <a:off x="4347496" y="5499967"/>
            <a:ext cx="181180" cy="173357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ounded Rectangular Callout 42">
            <a:extLst>
              <a:ext uri="{FF2B5EF4-FFF2-40B4-BE49-F238E27FC236}">
                <a16:creationId xmlns:a16="http://schemas.microsoft.com/office/drawing/2014/main" id="{9A9B89F5-1D9B-5D82-4780-5B9D874A9C60}"/>
              </a:ext>
            </a:extLst>
          </p:cNvPr>
          <p:cNvSpPr/>
          <p:nvPr/>
        </p:nvSpPr>
        <p:spPr>
          <a:xfrm>
            <a:off x="5763963" y="3041957"/>
            <a:ext cx="1951674" cy="974515"/>
          </a:xfrm>
          <a:prstGeom prst="wedgeRoundRectCallout">
            <a:avLst>
              <a:gd name="adj1" fmla="val 20144"/>
              <a:gd name="adj2" fmla="val 89344"/>
              <a:gd name="adj3" fmla="val 1666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Scalar applied across whole VCV matrix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9367852E-C517-FA1D-6A81-229D7E8DB425}"/>
              </a:ext>
            </a:extLst>
          </p:cNvPr>
          <p:cNvCxnSpPr>
            <a:cxnSpLocks/>
          </p:cNvCxnSpPr>
          <p:nvPr/>
        </p:nvCxnSpPr>
        <p:spPr>
          <a:xfrm>
            <a:off x="8401511" y="2543216"/>
            <a:ext cx="0" cy="1070157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15F1E31E-5399-9E3D-D9BD-DEB7FDFEF0FC}"/>
              </a:ext>
            </a:extLst>
          </p:cNvPr>
          <p:cNvCxnSpPr>
            <a:cxnSpLocks/>
          </p:cNvCxnSpPr>
          <p:nvPr/>
        </p:nvCxnSpPr>
        <p:spPr>
          <a:xfrm>
            <a:off x="9635736" y="2543216"/>
            <a:ext cx="0" cy="1070157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9264B1F6-0275-74C9-BA86-6857A7CA4D27}"/>
              </a:ext>
            </a:extLst>
          </p:cNvPr>
          <p:cNvCxnSpPr>
            <a:cxnSpLocks/>
          </p:cNvCxnSpPr>
          <p:nvPr/>
        </p:nvCxnSpPr>
        <p:spPr>
          <a:xfrm>
            <a:off x="10249630" y="2543216"/>
            <a:ext cx="0" cy="1070157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ABB50FD8-C6E3-57EC-EC88-B039FEFA3E4D}"/>
              </a:ext>
            </a:extLst>
          </p:cNvPr>
          <p:cNvCxnSpPr>
            <a:cxnSpLocks/>
          </p:cNvCxnSpPr>
          <p:nvPr/>
        </p:nvCxnSpPr>
        <p:spPr>
          <a:xfrm>
            <a:off x="10888228" y="2543216"/>
            <a:ext cx="0" cy="1070157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00718F19-1ABC-9DB8-D002-3307F370947D}"/>
              </a:ext>
            </a:extLst>
          </p:cNvPr>
          <p:cNvCxnSpPr>
            <a:cxnSpLocks/>
            <a:stCxn id="20" idx="2"/>
          </p:cNvCxnSpPr>
          <p:nvPr/>
        </p:nvCxnSpPr>
        <p:spPr>
          <a:xfrm flipV="1">
            <a:off x="11010898" y="2540423"/>
            <a:ext cx="8839" cy="1058197"/>
          </a:xfrm>
          <a:prstGeom prst="straightConnector1">
            <a:avLst/>
          </a:prstGeom>
          <a:ln w="38100">
            <a:solidFill>
              <a:schemeClr val="accent2">
                <a:alpha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89797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947F5601-2BDA-6242-35A9-BAEB242B2D64}"/>
              </a:ext>
            </a:extLst>
          </p:cNvPr>
          <p:cNvSpPr/>
          <p:nvPr/>
        </p:nvSpPr>
        <p:spPr>
          <a:xfrm>
            <a:off x="-1" y="1"/>
            <a:ext cx="12192001" cy="132556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298DB46-97B9-8143-9157-89802891BDB6}"/>
              </a:ext>
            </a:extLst>
          </p:cNvPr>
          <p:cNvCxnSpPr/>
          <p:nvPr/>
        </p:nvCxnSpPr>
        <p:spPr>
          <a:xfrm>
            <a:off x="8395071" y="4133184"/>
            <a:ext cx="3369589" cy="0"/>
          </a:xfrm>
          <a:prstGeom prst="line">
            <a:avLst/>
          </a:prstGeom>
          <a:ln>
            <a:solidFill>
              <a:srgbClr val="4472C4">
                <a:alpha val="60392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5C8F255-D5A5-AA49-AB9D-3A6445652F63}"/>
              </a:ext>
            </a:extLst>
          </p:cNvPr>
          <p:cNvCxnSpPr/>
          <p:nvPr/>
        </p:nvCxnSpPr>
        <p:spPr>
          <a:xfrm>
            <a:off x="8395071" y="4630446"/>
            <a:ext cx="3369589" cy="0"/>
          </a:xfrm>
          <a:prstGeom prst="line">
            <a:avLst/>
          </a:prstGeom>
          <a:ln>
            <a:solidFill>
              <a:srgbClr val="4472C4">
                <a:alpha val="60392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A390991-AB85-184B-A105-A76E56343798}"/>
              </a:ext>
            </a:extLst>
          </p:cNvPr>
          <p:cNvCxnSpPr/>
          <p:nvPr/>
        </p:nvCxnSpPr>
        <p:spPr>
          <a:xfrm>
            <a:off x="8395071" y="5096531"/>
            <a:ext cx="3369589" cy="0"/>
          </a:xfrm>
          <a:prstGeom prst="line">
            <a:avLst/>
          </a:prstGeom>
          <a:ln>
            <a:solidFill>
              <a:srgbClr val="4472C4">
                <a:alpha val="60392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3DE4EEF0-0400-F54C-AC76-F6E090E1EAB1}"/>
              </a:ext>
            </a:extLst>
          </p:cNvPr>
          <p:cNvCxnSpPr/>
          <p:nvPr/>
        </p:nvCxnSpPr>
        <p:spPr>
          <a:xfrm>
            <a:off x="8395071" y="5608875"/>
            <a:ext cx="3369589" cy="0"/>
          </a:xfrm>
          <a:prstGeom prst="line">
            <a:avLst/>
          </a:prstGeom>
          <a:ln>
            <a:solidFill>
              <a:srgbClr val="4472C4">
                <a:alpha val="60392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CF90BD3F-A2F0-1C4E-B30E-0D7058E0C3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chemeClr val="bg2"/>
                </a:solidFill>
              </a:rPr>
              <a:t>Modelling uniform departures from BM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AE8D03-C8D6-8244-B49F-96150404DF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4"/>
            <a:ext cx="5257800" cy="5032375"/>
          </a:xfrm>
        </p:spPr>
        <p:txBody>
          <a:bodyPr>
            <a:normAutofit/>
          </a:bodyPr>
          <a:lstStyle/>
          <a:p>
            <a:r>
              <a:rPr lang="en-GB" dirty="0" err="1"/>
              <a:t>Pagel’s</a:t>
            </a:r>
            <a:r>
              <a:rPr lang="en-GB" dirty="0"/>
              <a:t> 𝜆</a:t>
            </a:r>
          </a:p>
          <a:p>
            <a:pPr lvl="1"/>
            <a:r>
              <a:rPr lang="en-GB" dirty="0"/>
              <a:t>Noise at the tips</a:t>
            </a:r>
          </a:p>
          <a:p>
            <a:pPr lvl="1"/>
            <a:r>
              <a:rPr lang="en-GB" dirty="0"/>
              <a:t>Scale VCV by 𝜆</a:t>
            </a:r>
          </a:p>
          <a:p>
            <a:r>
              <a:rPr lang="en-GB" dirty="0"/>
              <a:t>Early/Late Burst (EB/LB) model</a:t>
            </a:r>
          </a:p>
          <a:p>
            <a:pPr lvl="1"/>
            <a:r>
              <a:rPr lang="en-GB" dirty="0"/>
              <a:t>Rates vary through time.</a:t>
            </a:r>
          </a:p>
          <a:p>
            <a:pPr lvl="1"/>
            <a:r>
              <a:rPr lang="en-GB" dirty="0"/>
              <a:t>All elements of VCV raised to the power of 𝛿.</a:t>
            </a:r>
          </a:p>
          <a:p>
            <a:r>
              <a:rPr lang="en-GB" dirty="0"/>
              <a:t>Ornstein-</a:t>
            </a:r>
            <a:r>
              <a:rPr lang="en-GB" dirty="0" err="1"/>
              <a:t>Uhlenbeck</a:t>
            </a:r>
            <a:r>
              <a:rPr lang="en-GB" dirty="0"/>
              <a:t> (OU) model</a:t>
            </a:r>
          </a:p>
          <a:p>
            <a:pPr lvl="1"/>
            <a:r>
              <a:rPr lang="en-GB" dirty="0"/>
              <a:t>Modified BM model with additional parameters 𝜃 and 𝛼</a:t>
            </a:r>
          </a:p>
          <a:p>
            <a:pPr lvl="2"/>
            <a:r>
              <a:rPr lang="en-GB" dirty="0"/>
              <a:t>𝜃: evolutionary optimum</a:t>
            </a:r>
          </a:p>
          <a:p>
            <a:pPr lvl="2"/>
            <a:r>
              <a:rPr lang="en-GB" dirty="0"/>
              <a:t>𝛼: strength of pull towards 𝜃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A014922-0658-7440-BF23-3753D82ABB36}"/>
              </a:ext>
            </a:extLst>
          </p:cNvPr>
          <p:cNvCxnSpPr>
            <a:cxnSpLocks/>
          </p:cNvCxnSpPr>
          <p:nvPr/>
        </p:nvCxnSpPr>
        <p:spPr>
          <a:xfrm flipH="1">
            <a:off x="8395071" y="2540423"/>
            <a:ext cx="1" cy="212784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3432A4C-1754-0847-B5F8-1A606DC2BE7E}"/>
              </a:ext>
            </a:extLst>
          </p:cNvPr>
          <p:cNvCxnSpPr>
            <a:cxnSpLocks/>
            <a:stCxn id="13" idx="2"/>
          </p:cNvCxnSpPr>
          <p:nvPr/>
        </p:nvCxnSpPr>
        <p:spPr>
          <a:xfrm>
            <a:off x="9635736" y="2528338"/>
            <a:ext cx="0" cy="2139924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C3F699F-2337-9142-9269-4E941E68738A}"/>
              </a:ext>
            </a:extLst>
          </p:cNvPr>
          <p:cNvCxnSpPr>
            <a:cxnSpLocks/>
          </p:cNvCxnSpPr>
          <p:nvPr/>
        </p:nvCxnSpPr>
        <p:spPr>
          <a:xfrm>
            <a:off x="9018623" y="4635461"/>
            <a:ext cx="1" cy="503154"/>
          </a:xfrm>
          <a:prstGeom prst="line">
            <a:avLst/>
          </a:prstGeom>
          <a:ln w="508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D709B79-3E82-8546-9A66-C5C2823074F1}"/>
              </a:ext>
            </a:extLst>
          </p:cNvPr>
          <p:cNvCxnSpPr>
            <a:cxnSpLocks/>
            <a:stCxn id="14" idx="2"/>
          </p:cNvCxnSpPr>
          <p:nvPr/>
        </p:nvCxnSpPr>
        <p:spPr>
          <a:xfrm flipH="1">
            <a:off x="10249630" y="2528338"/>
            <a:ext cx="3218" cy="2610277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D86503F-4F70-634E-B921-1EB122B9A37A}"/>
              </a:ext>
            </a:extLst>
          </p:cNvPr>
          <p:cNvCxnSpPr>
            <a:cxnSpLocks/>
            <a:stCxn id="15" idx="2"/>
          </p:cNvCxnSpPr>
          <p:nvPr/>
        </p:nvCxnSpPr>
        <p:spPr>
          <a:xfrm>
            <a:off x="10888228" y="2522196"/>
            <a:ext cx="0" cy="3135097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E066C2F-758F-7A48-AD67-A3D052511E48}"/>
              </a:ext>
            </a:extLst>
          </p:cNvPr>
          <p:cNvCxnSpPr>
            <a:cxnSpLocks/>
          </p:cNvCxnSpPr>
          <p:nvPr/>
        </p:nvCxnSpPr>
        <p:spPr>
          <a:xfrm flipH="1">
            <a:off x="9018623" y="5138615"/>
            <a:ext cx="635380" cy="0"/>
          </a:xfrm>
          <a:prstGeom prst="line">
            <a:avLst/>
          </a:prstGeom>
          <a:ln w="508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98ECBAC-E70D-4B40-9225-0857409EB3CC}"/>
              </a:ext>
            </a:extLst>
          </p:cNvPr>
          <p:cNvSpPr txBox="1"/>
          <p:nvPr/>
        </p:nvSpPr>
        <p:spPr>
          <a:xfrm>
            <a:off x="8236214" y="2171091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EC6DE77-B6F1-1543-8F2E-AA239BE2BEBD}"/>
              </a:ext>
            </a:extLst>
          </p:cNvPr>
          <p:cNvSpPr txBox="1"/>
          <p:nvPr/>
        </p:nvSpPr>
        <p:spPr>
          <a:xfrm>
            <a:off x="9476878" y="2159006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B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3419E85-07F2-A540-B1F5-A47EEA147908}"/>
              </a:ext>
            </a:extLst>
          </p:cNvPr>
          <p:cNvSpPr txBox="1"/>
          <p:nvPr/>
        </p:nvSpPr>
        <p:spPr>
          <a:xfrm>
            <a:off x="10093990" y="2159006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F87A2F7-553C-AE47-B984-9E1E927CC8B8}"/>
              </a:ext>
            </a:extLst>
          </p:cNvPr>
          <p:cNvSpPr txBox="1"/>
          <p:nvPr/>
        </p:nvSpPr>
        <p:spPr>
          <a:xfrm>
            <a:off x="10724561" y="2152864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AD3E78E-7293-EC49-9C3B-C1D076DB0C54}"/>
              </a:ext>
            </a:extLst>
          </p:cNvPr>
          <p:cNvCxnSpPr>
            <a:cxnSpLocks/>
          </p:cNvCxnSpPr>
          <p:nvPr/>
        </p:nvCxnSpPr>
        <p:spPr>
          <a:xfrm>
            <a:off x="9654003" y="5138615"/>
            <a:ext cx="1" cy="503154"/>
          </a:xfrm>
          <a:prstGeom prst="line">
            <a:avLst/>
          </a:prstGeom>
          <a:ln w="508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B110ED8-B8D7-8D4D-B5FC-3B75E609AEA5}"/>
              </a:ext>
            </a:extLst>
          </p:cNvPr>
          <p:cNvCxnSpPr>
            <a:cxnSpLocks/>
          </p:cNvCxnSpPr>
          <p:nvPr/>
        </p:nvCxnSpPr>
        <p:spPr>
          <a:xfrm>
            <a:off x="10260911" y="5626246"/>
            <a:ext cx="1" cy="503154"/>
          </a:xfrm>
          <a:prstGeom prst="line">
            <a:avLst/>
          </a:prstGeom>
          <a:ln w="508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520C9C9-35D3-CC4E-AD9F-1044ED63FEAF}"/>
              </a:ext>
            </a:extLst>
          </p:cNvPr>
          <p:cNvCxnSpPr>
            <a:cxnSpLocks/>
          </p:cNvCxnSpPr>
          <p:nvPr/>
        </p:nvCxnSpPr>
        <p:spPr>
          <a:xfrm flipH="1" flipV="1">
            <a:off x="9654003" y="5641769"/>
            <a:ext cx="606908" cy="15524"/>
          </a:xfrm>
          <a:prstGeom prst="line">
            <a:avLst/>
          </a:prstGeom>
          <a:ln w="508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E923344-DE0A-6347-AD31-1F7AD5ABDF3D}"/>
              </a:ext>
            </a:extLst>
          </p:cNvPr>
          <p:cNvCxnSpPr/>
          <p:nvPr/>
        </p:nvCxnSpPr>
        <p:spPr>
          <a:xfrm flipV="1">
            <a:off x="11764660" y="3598105"/>
            <a:ext cx="0" cy="2422439"/>
          </a:xfrm>
          <a:prstGeom prst="straightConnector1">
            <a:avLst/>
          </a:prstGeom>
          <a:ln w="38100">
            <a:solidFill>
              <a:srgbClr val="4472C4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B84A8291-DF97-4D4D-BC0F-041825839BF3}"/>
              </a:ext>
            </a:extLst>
          </p:cNvPr>
          <p:cNvSpPr txBox="1"/>
          <p:nvPr/>
        </p:nvSpPr>
        <p:spPr>
          <a:xfrm rot="5400000">
            <a:off x="11682565" y="4614076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1">
                    <a:lumMod val="75000"/>
                    <a:alpha val="60000"/>
                  </a:schemeClr>
                </a:solidFill>
              </a:rPr>
              <a:t>Time</a:t>
            </a:r>
          </a:p>
        </p:txBody>
      </p:sp>
      <p:sp>
        <p:nvSpPr>
          <p:cNvPr id="43" name="Rounded Rectangular Callout 42">
            <a:extLst>
              <a:ext uri="{FF2B5EF4-FFF2-40B4-BE49-F238E27FC236}">
                <a16:creationId xmlns:a16="http://schemas.microsoft.com/office/drawing/2014/main" id="{9A9B89F5-1D9B-5D82-4780-5B9D874A9C60}"/>
              </a:ext>
            </a:extLst>
          </p:cNvPr>
          <p:cNvSpPr/>
          <p:nvPr/>
        </p:nvSpPr>
        <p:spPr>
          <a:xfrm>
            <a:off x="7035048" y="5348045"/>
            <a:ext cx="1951674" cy="719260"/>
          </a:xfrm>
          <a:prstGeom prst="wedgeRoundRectCallout">
            <a:avLst>
              <a:gd name="adj1" fmla="val 67976"/>
              <a:gd name="adj2" fmla="val -37498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Off-diagonal of VCV scaled by </a:t>
            </a:r>
            <a:r>
              <a:rPr lang="en-GB" dirty="0"/>
              <a:t>𝜆</a:t>
            </a:r>
            <a:endParaRPr lang="en-US" dirty="0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449C8D19-56C8-EC1C-15AD-E5ADA9EC1C94}"/>
              </a:ext>
            </a:extLst>
          </p:cNvPr>
          <p:cNvCxnSpPr>
            <a:cxnSpLocks/>
          </p:cNvCxnSpPr>
          <p:nvPr/>
        </p:nvCxnSpPr>
        <p:spPr>
          <a:xfrm flipH="1">
            <a:off x="9654003" y="5138615"/>
            <a:ext cx="617112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C2434506-E7EF-EB63-BD37-32F58BEC311F}"/>
              </a:ext>
            </a:extLst>
          </p:cNvPr>
          <p:cNvCxnSpPr>
            <a:cxnSpLocks/>
          </p:cNvCxnSpPr>
          <p:nvPr/>
        </p:nvCxnSpPr>
        <p:spPr>
          <a:xfrm flipH="1">
            <a:off x="10271115" y="5651867"/>
            <a:ext cx="617112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76A44B40-D354-D3B7-42D3-B8C33FC704EF}"/>
              </a:ext>
            </a:extLst>
          </p:cNvPr>
          <p:cNvCxnSpPr>
            <a:cxnSpLocks/>
          </p:cNvCxnSpPr>
          <p:nvPr/>
        </p:nvCxnSpPr>
        <p:spPr>
          <a:xfrm flipH="1">
            <a:off x="8383243" y="4668262"/>
            <a:ext cx="1270760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33356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947F5601-2BDA-6242-35A9-BAEB242B2D64}"/>
              </a:ext>
            </a:extLst>
          </p:cNvPr>
          <p:cNvSpPr/>
          <p:nvPr/>
        </p:nvSpPr>
        <p:spPr>
          <a:xfrm>
            <a:off x="-1" y="1"/>
            <a:ext cx="12192001" cy="132556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90BD3F-A2F0-1C4E-B30E-0D7058E0C3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chemeClr val="bg2"/>
                </a:solidFill>
              </a:rPr>
              <a:t>Branch transformations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5E9E8C-C583-25FC-F409-14F063BCCC6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 couple of examples of branch transformations using estimated model parameters, </a:t>
            </a:r>
            <a:r>
              <a:rPr lang="en-GB" dirty="0"/>
              <a:t>𝜆 and 𝛼.</a:t>
            </a:r>
          </a:p>
          <a:p>
            <a:r>
              <a:rPr lang="en-GB" dirty="0"/>
              <a:t>𝜆 scales (compresses) internal branches.</a:t>
            </a:r>
          </a:p>
          <a:p>
            <a:r>
              <a:rPr lang="en-GB" dirty="0"/>
              <a:t>𝛼 also has similar effects on branch lengths but more extreme.</a:t>
            </a:r>
          </a:p>
          <a:p>
            <a:r>
              <a:rPr lang="en-GB" dirty="0"/>
              <a:t>Both model independent evolution along the terminal branches.</a:t>
            </a:r>
            <a:endParaRPr 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4D1E1B8-DABD-8DA7-D28C-3DEAC959DFB3}"/>
              </a:ext>
            </a:extLst>
          </p:cNvPr>
          <p:cNvSpPr txBox="1"/>
          <p:nvPr/>
        </p:nvSpPr>
        <p:spPr>
          <a:xfrm>
            <a:off x="8255879" y="1502459"/>
            <a:ext cx="17026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Branches scaled by 𝜆 = 0.25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89327F1-C1FB-1A75-9243-EF01F8741579}"/>
              </a:ext>
            </a:extLst>
          </p:cNvPr>
          <p:cNvSpPr txBox="1"/>
          <p:nvPr/>
        </p:nvSpPr>
        <p:spPr>
          <a:xfrm>
            <a:off x="10168761" y="1502459"/>
            <a:ext cx="19312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Branches scaled by estimated OU 𝛼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E73E162-D369-0E05-9C70-180CF5350552}"/>
              </a:ext>
            </a:extLst>
          </p:cNvPr>
          <p:cNvSpPr txBox="1"/>
          <p:nvPr/>
        </p:nvSpPr>
        <p:spPr>
          <a:xfrm>
            <a:off x="6172202" y="1640958"/>
            <a:ext cx="1931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Branches unscaled</a:t>
            </a:r>
          </a:p>
        </p:txBody>
      </p:sp>
      <p:pic>
        <p:nvPicPr>
          <p:cNvPr id="39" name="Content Placeholder 38">
            <a:extLst>
              <a:ext uri="{FF2B5EF4-FFF2-40B4-BE49-F238E27FC236}">
                <a16:creationId xmlns:a16="http://schemas.microsoft.com/office/drawing/2014/main" id="{5553C547-B01E-20D7-2A60-C2169A644AD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l="6147" t="8928" r="2397" b="10013"/>
          <a:stretch/>
        </p:blipFill>
        <p:spPr>
          <a:xfrm>
            <a:off x="6441896" y="2148790"/>
            <a:ext cx="5113663" cy="4532315"/>
          </a:xfrm>
        </p:spPr>
      </p:pic>
    </p:spTree>
    <p:extLst>
      <p:ext uri="{BB962C8B-B14F-4D97-AF65-F5344CB8AC3E}">
        <p14:creationId xmlns:p14="http://schemas.microsoft.com/office/powerpoint/2010/main" val="34683091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>
            <a:extLst>
              <a:ext uri="{FF2B5EF4-FFF2-40B4-BE49-F238E27FC236}">
                <a16:creationId xmlns:a16="http://schemas.microsoft.com/office/drawing/2014/main" id="{E66F58EC-0EC5-CDDA-D052-50BA75B9A727}"/>
              </a:ext>
            </a:extLst>
          </p:cNvPr>
          <p:cNvSpPr/>
          <p:nvPr/>
        </p:nvSpPr>
        <p:spPr>
          <a:xfrm>
            <a:off x="-1" y="1"/>
            <a:ext cx="12192001" cy="132556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298DB46-97B9-8143-9157-89802891BDB6}"/>
              </a:ext>
            </a:extLst>
          </p:cNvPr>
          <p:cNvCxnSpPr/>
          <p:nvPr/>
        </p:nvCxnSpPr>
        <p:spPr>
          <a:xfrm>
            <a:off x="8395071" y="4133184"/>
            <a:ext cx="3369589" cy="0"/>
          </a:xfrm>
          <a:prstGeom prst="line">
            <a:avLst/>
          </a:prstGeom>
          <a:ln>
            <a:solidFill>
              <a:srgbClr val="4472C4">
                <a:alpha val="60392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5C8F255-D5A5-AA49-AB9D-3A6445652F63}"/>
              </a:ext>
            </a:extLst>
          </p:cNvPr>
          <p:cNvCxnSpPr/>
          <p:nvPr/>
        </p:nvCxnSpPr>
        <p:spPr>
          <a:xfrm>
            <a:off x="8395071" y="4630446"/>
            <a:ext cx="3369589" cy="0"/>
          </a:xfrm>
          <a:prstGeom prst="line">
            <a:avLst/>
          </a:prstGeom>
          <a:ln>
            <a:solidFill>
              <a:srgbClr val="4472C4">
                <a:alpha val="60392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A390991-AB85-184B-A105-A76E56343798}"/>
              </a:ext>
            </a:extLst>
          </p:cNvPr>
          <p:cNvCxnSpPr/>
          <p:nvPr/>
        </p:nvCxnSpPr>
        <p:spPr>
          <a:xfrm>
            <a:off x="8395071" y="5096531"/>
            <a:ext cx="3369589" cy="0"/>
          </a:xfrm>
          <a:prstGeom prst="line">
            <a:avLst/>
          </a:prstGeom>
          <a:ln>
            <a:solidFill>
              <a:srgbClr val="4472C4">
                <a:alpha val="60392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3DE4EEF0-0400-F54C-AC76-F6E090E1EAB1}"/>
              </a:ext>
            </a:extLst>
          </p:cNvPr>
          <p:cNvCxnSpPr/>
          <p:nvPr/>
        </p:nvCxnSpPr>
        <p:spPr>
          <a:xfrm>
            <a:off x="8395071" y="5608875"/>
            <a:ext cx="3369589" cy="0"/>
          </a:xfrm>
          <a:prstGeom prst="line">
            <a:avLst/>
          </a:prstGeom>
          <a:ln>
            <a:solidFill>
              <a:srgbClr val="4472C4">
                <a:alpha val="60392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CF90BD3F-A2F0-1C4E-B30E-0D7058E0C3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chemeClr val="bg2"/>
                </a:solidFill>
              </a:rPr>
              <a:t>Rate heterogeneity across the phylogeny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AE8D03-C8D6-8244-B49F-96150404DF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896439" cy="4351338"/>
          </a:xfrm>
        </p:spPr>
        <p:txBody>
          <a:bodyPr>
            <a:normAutofit/>
          </a:bodyPr>
          <a:lstStyle/>
          <a:p>
            <a:r>
              <a:rPr lang="en-US" dirty="0"/>
              <a:t>Departure from BM is very often idiosyncratic and varies across the phylogeny.</a:t>
            </a:r>
          </a:p>
          <a:p>
            <a:r>
              <a:rPr lang="en-US" dirty="0"/>
              <a:t>Cannot be accounted for by a tree-wide uniform modifier.</a:t>
            </a:r>
            <a:endParaRPr lang="en-GB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A014922-0658-7440-BF23-3753D82ABB36}"/>
              </a:ext>
            </a:extLst>
          </p:cNvPr>
          <p:cNvCxnSpPr/>
          <p:nvPr/>
        </p:nvCxnSpPr>
        <p:spPr>
          <a:xfrm>
            <a:off x="8395071" y="3598106"/>
            <a:ext cx="0" cy="1070157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3432A4C-1754-0847-B5F8-1A606DC2BE7E}"/>
              </a:ext>
            </a:extLst>
          </p:cNvPr>
          <p:cNvCxnSpPr/>
          <p:nvPr/>
        </p:nvCxnSpPr>
        <p:spPr>
          <a:xfrm>
            <a:off x="9635736" y="3598105"/>
            <a:ext cx="0" cy="1070157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9C2B359-6E29-4043-A3B6-2AEF7DEA78E0}"/>
              </a:ext>
            </a:extLst>
          </p:cNvPr>
          <p:cNvCxnSpPr>
            <a:cxnSpLocks/>
          </p:cNvCxnSpPr>
          <p:nvPr/>
        </p:nvCxnSpPr>
        <p:spPr>
          <a:xfrm flipH="1">
            <a:off x="8401511" y="4645120"/>
            <a:ext cx="1234225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C3F699F-2337-9142-9269-4E941E68738A}"/>
              </a:ext>
            </a:extLst>
          </p:cNvPr>
          <p:cNvCxnSpPr>
            <a:cxnSpLocks/>
          </p:cNvCxnSpPr>
          <p:nvPr/>
        </p:nvCxnSpPr>
        <p:spPr>
          <a:xfrm>
            <a:off x="9018623" y="4635461"/>
            <a:ext cx="1" cy="503154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D709B79-3E82-8546-9A66-C5C2823074F1}"/>
              </a:ext>
            </a:extLst>
          </p:cNvPr>
          <p:cNvCxnSpPr>
            <a:cxnSpLocks/>
          </p:cNvCxnSpPr>
          <p:nvPr/>
        </p:nvCxnSpPr>
        <p:spPr>
          <a:xfrm>
            <a:off x="10249630" y="3598105"/>
            <a:ext cx="0" cy="154051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D86503F-4F70-634E-B921-1EB122B9A37A}"/>
              </a:ext>
            </a:extLst>
          </p:cNvPr>
          <p:cNvCxnSpPr>
            <a:cxnSpLocks/>
          </p:cNvCxnSpPr>
          <p:nvPr/>
        </p:nvCxnSpPr>
        <p:spPr>
          <a:xfrm>
            <a:off x="10888228" y="2564524"/>
            <a:ext cx="0" cy="3092769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E066C2F-758F-7A48-AD67-A3D052511E48}"/>
              </a:ext>
            </a:extLst>
          </p:cNvPr>
          <p:cNvCxnSpPr>
            <a:cxnSpLocks/>
          </p:cNvCxnSpPr>
          <p:nvPr/>
        </p:nvCxnSpPr>
        <p:spPr>
          <a:xfrm flipH="1">
            <a:off x="9018623" y="5138615"/>
            <a:ext cx="1234225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98ECBAC-E70D-4B40-9225-0857409EB3CC}"/>
              </a:ext>
            </a:extLst>
          </p:cNvPr>
          <p:cNvSpPr txBox="1"/>
          <p:nvPr/>
        </p:nvSpPr>
        <p:spPr>
          <a:xfrm>
            <a:off x="8236214" y="3249040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EC6DE77-B6F1-1543-8F2E-AA239BE2BEBD}"/>
              </a:ext>
            </a:extLst>
          </p:cNvPr>
          <p:cNvSpPr txBox="1"/>
          <p:nvPr/>
        </p:nvSpPr>
        <p:spPr>
          <a:xfrm>
            <a:off x="9476878" y="3236955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B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3419E85-07F2-A540-B1F5-A47EEA147908}"/>
              </a:ext>
            </a:extLst>
          </p:cNvPr>
          <p:cNvSpPr txBox="1"/>
          <p:nvPr/>
        </p:nvSpPr>
        <p:spPr>
          <a:xfrm>
            <a:off x="10093990" y="3236955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F87A2F7-553C-AE47-B984-9E1E927CC8B8}"/>
              </a:ext>
            </a:extLst>
          </p:cNvPr>
          <p:cNvSpPr txBox="1"/>
          <p:nvPr/>
        </p:nvSpPr>
        <p:spPr>
          <a:xfrm>
            <a:off x="10724561" y="2219829"/>
            <a:ext cx="327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AD3E78E-7293-EC49-9C3B-C1D076DB0C54}"/>
              </a:ext>
            </a:extLst>
          </p:cNvPr>
          <p:cNvCxnSpPr>
            <a:cxnSpLocks/>
          </p:cNvCxnSpPr>
          <p:nvPr/>
        </p:nvCxnSpPr>
        <p:spPr>
          <a:xfrm>
            <a:off x="9654003" y="5138615"/>
            <a:ext cx="1" cy="503154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B110ED8-B8D7-8D4D-B5FC-3B75E609AEA5}"/>
              </a:ext>
            </a:extLst>
          </p:cNvPr>
          <p:cNvCxnSpPr>
            <a:cxnSpLocks/>
          </p:cNvCxnSpPr>
          <p:nvPr/>
        </p:nvCxnSpPr>
        <p:spPr>
          <a:xfrm>
            <a:off x="10260911" y="5626246"/>
            <a:ext cx="1" cy="503154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520C9C9-35D3-CC4E-AD9F-1044ED63FEAF}"/>
              </a:ext>
            </a:extLst>
          </p:cNvPr>
          <p:cNvCxnSpPr>
            <a:cxnSpLocks/>
          </p:cNvCxnSpPr>
          <p:nvPr/>
        </p:nvCxnSpPr>
        <p:spPr>
          <a:xfrm flipH="1">
            <a:off x="9654003" y="5641769"/>
            <a:ext cx="1234225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3B250166-2230-C746-90BB-41E8ED49D2C6}"/>
              </a:ext>
            </a:extLst>
          </p:cNvPr>
          <p:cNvSpPr txBox="1"/>
          <p:nvPr/>
        </p:nvSpPr>
        <p:spPr>
          <a:xfrm>
            <a:off x="11051895" y="4794172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 err="1">
                <a:solidFill>
                  <a:schemeClr val="accent2"/>
                </a:solidFill>
              </a:rPr>
              <a:t>r</a:t>
            </a:r>
            <a:r>
              <a:rPr lang="en-GB" dirty="0" err="1"/>
              <a:t>∑</a:t>
            </a:r>
            <a:r>
              <a:rPr lang="en-GB" i="1" dirty="0" err="1"/>
              <a:t>t</a:t>
            </a:r>
            <a:r>
              <a:rPr lang="en-GB" baseline="-25000" dirty="0" err="1"/>
              <a:t>D</a:t>
            </a:r>
            <a:endParaRPr lang="en-GB" baseline="-250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B2782AA-9DDB-C647-AC3D-A08B6A20CF7B}"/>
              </a:ext>
            </a:extLst>
          </p:cNvPr>
          <p:cNvSpPr txBox="1"/>
          <p:nvPr/>
        </p:nvSpPr>
        <p:spPr>
          <a:xfrm>
            <a:off x="10334237" y="4668262"/>
            <a:ext cx="481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∑</a:t>
            </a:r>
            <a:r>
              <a:rPr lang="en-GB" i="1" dirty="0" err="1"/>
              <a:t>t</a:t>
            </a:r>
            <a:r>
              <a:rPr lang="en-GB" baseline="-25000" dirty="0" err="1"/>
              <a:t>C</a:t>
            </a:r>
            <a:endParaRPr lang="en-GB" baseline="-250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B215E51-F26B-F241-A0FC-B25D585CFB22}"/>
              </a:ext>
            </a:extLst>
          </p:cNvPr>
          <p:cNvSpPr txBox="1"/>
          <p:nvPr/>
        </p:nvSpPr>
        <p:spPr>
          <a:xfrm>
            <a:off x="9635966" y="4003119"/>
            <a:ext cx="481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∑</a:t>
            </a:r>
            <a:r>
              <a:rPr lang="en-GB" i="1" dirty="0" err="1"/>
              <a:t>t</a:t>
            </a:r>
            <a:r>
              <a:rPr lang="en-GB" baseline="-25000" dirty="0" err="1"/>
              <a:t>B</a:t>
            </a:r>
            <a:endParaRPr lang="en-GB" baseline="-250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7473831-C2B0-194C-A564-6604EE246E34}"/>
              </a:ext>
            </a:extLst>
          </p:cNvPr>
          <p:cNvSpPr txBox="1"/>
          <p:nvPr/>
        </p:nvSpPr>
        <p:spPr>
          <a:xfrm>
            <a:off x="7889335" y="4003119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∑</a:t>
            </a:r>
            <a:r>
              <a:rPr lang="en-GB" i="1" dirty="0" err="1"/>
              <a:t>t</a:t>
            </a:r>
            <a:r>
              <a:rPr lang="en-GB" i="1" baseline="-25000" dirty="0" err="1"/>
              <a:t>A</a:t>
            </a:r>
            <a:endParaRPr lang="en-GB" baseline="-25000" dirty="0"/>
          </a:p>
        </p:txBody>
      </p:sp>
      <p:graphicFrame>
        <p:nvGraphicFramePr>
          <p:cNvPr id="45" name="Table 44">
            <a:extLst>
              <a:ext uri="{FF2B5EF4-FFF2-40B4-BE49-F238E27FC236}">
                <a16:creationId xmlns:a16="http://schemas.microsoft.com/office/drawing/2014/main" id="{4A251978-81A3-064A-8769-D1ECE7F65A0D}"/>
              </a:ext>
            </a:extLst>
          </p:cNvPr>
          <p:cNvGraphicFramePr>
            <a:graphicFrameLocks noGrp="1"/>
          </p:cNvGraphicFramePr>
          <p:nvPr/>
        </p:nvGraphicFramePr>
        <p:xfrm>
          <a:off x="4885024" y="4598024"/>
          <a:ext cx="2747255" cy="18294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9451">
                  <a:extLst>
                    <a:ext uri="{9D8B030D-6E8A-4147-A177-3AD203B41FA5}">
                      <a16:colId xmlns:a16="http://schemas.microsoft.com/office/drawing/2014/main" val="2316262081"/>
                    </a:ext>
                  </a:extLst>
                </a:gridCol>
                <a:gridCol w="549451">
                  <a:extLst>
                    <a:ext uri="{9D8B030D-6E8A-4147-A177-3AD203B41FA5}">
                      <a16:colId xmlns:a16="http://schemas.microsoft.com/office/drawing/2014/main" val="1868164738"/>
                    </a:ext>
                  </a:extLst>
                </a:gridCol>
                <a:gridCol w="549451">
                  <a:extLst>
                    <a:ext uri="{9D8B030D-6E8A-4147-A177-3AD203B41FA5}">
                      <a16:colId xmlns:a16="http://schemas.microsoft.com/office/drawing/2014/main" val="723497935"/>
                    </a:ext>
                  </a:extLst>
                </a:gridCol>
                <a:gridCol w="549451">
                  <a:extLst>
                    <a:ext uri="{9D8B030D-6E8A-4147-A177-3AD203B41FA5}">
                      <a16:colId xmlns:a16="http://schemas.microsoft.com/office/drawing/2014/main" val="3845477663"/>
                    </a:ext>
                  </a:extLst>
                </a:gridCol>
                <a:gridCol w="549451">
                  <a:extLst>
                    <a:ext uri="{9D8B030D-6E8A-4147-A177-3AD203B41FA5}">
                      <a16:colId xmlns:a16="http://schemas.microsoft.com/office/drawing/2014/main" val="2884757257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endParaRPr lang="en-GB" sz="1600" dirty="0"/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600"/>
                        <a:t>A</a:t>
                      </a: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600"/>
                        <a:t>B</a:t>
                      </a: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600"/>
                        <a:t>C</a:t>
                      </a: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600"/>
                        <a:t>D</a:t>
                      </a: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7192810"/>
                  </a:ext>
                </a:extLst>
              </a:tr>
              <a:tr h="365928">
                <a:tc>
                  <a:txBody>
                    <a:bodyPr/>
                    <a:lstStyle/>
                    <a:p>
                      <a:r>
                        <a:rPr lang="en-GB" sz="1600" b="1">
                          <a:solidFill>
                            <a:schemeClr val="bg1"/>
                          </a:solidFill>
                        </a:rPr>
                        <a:t>A</a:t>
                      </a: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1" dirty="0"/>
                        <a:t>∑</a:t>
                      </a:r>
                      <a:r>
                        <a:rPr lang="en-GB" sz="1600" b="1" i="1" dirty="0" err="1"/>
                        <a:t>t</a:t>
                      </a:r>
                      <a:r>
                        <a:rPr lang="en-GB" sz="1600" b="1" baseline="-25000" dirty="0" err="1"/>
                        <a:t>A</a:t>
                      </a:r>
                      <a:endParaRPr lang="en-GB" sz="1600" b="1" baseline="-25000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∑</a:t>
                      </a:r>
                      <a:r>
                        <a:rPr lang="en-GB" sz="1600" i="1" dirty="0" err="1"/>
                        <a:t>t</a:t>
                      </a:r>
                      <a:r>
                        <a:rPr lang="en-GB" sz="1600" baseline="-25000" dirty="0" err="1"/>
                        <a:t>AB</a:t>
                      </a:r>
                      <a:endParaRPr lang="en-GB" sz="16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∑</a:t>
                      </a:r>
                      <a:r>
                        <a:rPr lang="en-GB" sz="1600" i="1" dirty="0" err="1"/>
                        <a:t>t</a:t>
                      </a:r>
                      <a:r>
                        <a:rPr lang="en-GB" sz="1600" baseline="-25000" dirty="0" err="1"/>
                        <a:t>AC</a:t>
                      </a:r>
                      <a:endParaRPr lang="en-GB" sz="16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∑</a:t>
                      </a:r>
                      <a:r>
                        <a:rPr lang="en-GB" sz="1600" i="1" dirty="0" err="1"/>
                        <a:t>t</a:t>
                      </a:r>
                      <a:r>
                        <a:rPr lang="en-GB" sz="1600" baseline="-25000" dirty="0" err="1"/>
                        <a:t>AD</a:t>
                      </a:r>
                      <a:endParaRPr lang="en-GB" sz="16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3795052"/>
                  </a:ext>
                </a:extLst>
              </a:tr>
              <a:tr h="365928">
                <a:tc>
                  <a:txBody>
                    <a:bodyPr/>
                    <a:lstStyle/>
                    <a:p>
                      <a:r>
                        <a:rPr lang="en-GB" sz="1600" b="1">
                          <a:solidFill>
                            <a:schemeClr val="bg1"/>
                          </a:solidFill>
                        </a:rPr>
                        <a:t>B</a:t>
                      </a: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∑</a:t>
                      </a:r>
                      <a:r>
                        <a:rPr lang="en-GB" sz="1600" i="1" dirty="0" err="1"/>
                        <a:t>t</a:t>
                      </a:r>
                      <a:r>
                        <a:rPr lang="en-GB" sz="1600" baseline="-25000" dirty="0" err="1"/>
                        <a:t>BA</a:t>
                      </a:r>
                      <a:endParaRPr lang="en-GB" sz="16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1" dirty="0"/>
                        <a:t>∑</a:t>
                      </a:r>
                      <a:r>
                        <a:rPr lang="en-GB" sz="1600" b="1" i="1" dirty="0" err="1"/>
                        <a:t>t</a:t>
                      </a:r>
                      <a:r>
                        <a:rPr lang="en-GB" sz="1600" b="1" baseline="-25000" dirty="0" err="1"/>
                        <a:t>B</a:t>
                      </a:r>
                      <a:endParaRPr lang="en-GB" sz="1600" b="1" baseline="-25000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∑</a:t>
                      </a:r>
                      <a:r>
                        <a:rPr lang="en-GB" sz="1600" i="1" dirty="0" err="1"/>
                        <a:t>t</a:t>
                      </a:r>
                      <a:r>
                        <a:rPr lang="en-GB" sz="1600" baseline="-25000" dirty="0" err="1"/>
                        <a:t>BC</a:t>
                      </a:r>
                      <a:endParaRPr lang="en-GB" sz="16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/>
                        <a:t>∑</a:t>
                      </a:r>
                      <a:r>
                        <a:rPr lang="en-GB" sz="1600" i="1" dirty="0" err="1"/>
                        <a:t>t</a:t>
                      </a:r>
                      <a:r>
                        <a:rPr lang="en-GB" sz="1600" baseline="-25000" dirty="0" err="1"/>
                        <a:t>BD</a:t>
                      </a:r>
                      <a:endParaRPr lang="en-GB" sz="16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4229575"/>
                  </a:ext>
                </a:extLst>
              </a:tr>
              <a:tr h="365928">
                <a:tc>
                  <a:txBody>
                    <a:bodyPr/>
                    <a:lstStyle/>
                    <a:p>
                      <a:r>
                        <a:rPr lang="en-GB" sz="1600" b="1">
                          <a:solidFill>
                            <a:schemeClr val="bg1"/>
                          </a:solidFill>
                        </a:rPr>
                        <a:t>C</a:t>
                      </a: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∑</a:t>
                      </a:r>
                      <a:r>
                        <a:rPr lang="en-GB" sz="1600" i="1" dirty="0" err="1"/>
                        <a:t>t</a:t>
                      </a:r>
                      <a:r>
                        <a:rPr lang="en-GB" sz="1600" baseline="-25000" dirty="0" err="1"/>
                        <a:t>CA</a:t>
                      </a:r>
                      <a:endParaRPr lang="en-GB" sz="16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∑</a:t>
                      </a:r>
                      <a:r>
                        <a:rPr lang="en-GB" sz="1600" i="1" dirty="0" err="1"/>
                        <a:t>t</a:t>
                      </a:r>
                      <a:r>
                        <a:rPr lang="en-GB" sz="1600" baseline="-25000" dirty="0" err="1"/>
                        <a:t>CB</a:t>
                      </a:r>
                      <a:endParaRPr lang="en-GB" sz="16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1" dirty="0"/>
                        <a:t>∑</a:t>
                      </a:r>
                      <a:r>
                        <a:rPr lang="en-GB" sz="1600" b="1" i="1" dirty="0" err="1"/>
                        <a:t>t</a:t>
                      </a:r>
                      <a:r>
                        <a:rPr lang="en-GB" sz="1600" b="1" baseline="-25000" dirty="0" err="1"/>
                        <a:t>C</a:t>
                      </a:r>
                      <a:endParaRPr lang="en-GB" sz="1600" b="1" baseline="-25000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∑</a:t>
                      </a:r>
                      <a:r>
                        <a:rPr lang="en-GB" sz="1600" i="1" dirty="0" err="1"/>
                        <a:t>t</a:t>
                      </a:r>
                      <a:r>
                        <a:rPr lang="en-GB" sz="1600" baseline="-25000" dirty="0" err="1"/>
                        <a:t>CD</a:t>
                      </a:r>
                      <a:endParaRPr lang="en-GB" sz="1600" b="1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6922139"/>
                  </a:ext>
                </a:extLst>
              </a:tr>
              <a:tr h="365928">
                <a:tc>
                  <a:txBody>
                    <a:bodyPr/>
                    <a:lstStyle/>
                    <a:p>
                      <a:r>
                        <a:rPr lang="en-GB" sz="1600" b="1">
                          <a:solidFill>
                            <a:schemeClr val="bg1"/>
                          </a:solidFill>
                        </a:rPr>
                        <a:t>D</a:t>
                      </a: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∑</a:t>
                      </a:r>
                      <a:r>
                        <a:rPr lang="en-GB" sz="1600" i="1" dirty="0" err="1"/>
                        <a:t>t</a:t>
                      </a:r>
                      <a:r>
                        <a:rPr lang="en-GB" sz="1600" baseline="-25000" dirty="0" err="1"/>
                        <a:t>DA</a:t>
                      </a:r>
                      <a:endParaRPr lang="en-GB" sz="16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∑</a:t>
                      </a:r>
                      <a:r>
                        <a:rPr lang="en-GB" sz="1600" i="1" dirty="0" err="1"/>
                        <a:t>t</a:t>
                      </a:r>
                      <a:r>
                        <a:rPr lang="en-GB" sz="1600" baseline="-25000" dirty="0" err="1"/>
                        <a:t>DB</a:t>
                      </a:r>
                      <a:endParaRPr lang="en-GB" sz="16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∑</a:t>
                      </a:r>
                      <a:r>
                        <a:rPr lang="en-GB" sz="1600" i="1" dirty="0" err="1"/>
                        <a:t>t</a:t>
                      </a:r>
                      <a:r>
                        <a:rPr lang="en-GB" sz="1600" baseline="-25000" dirty="0" err="1"/>
                        <a:t>DC</a:t>
                      </a:r>
                      <a:endParaRPr lang="en-GB" sz="16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1" dirty="0"/>
                        <a:t>∑</a:t>
                      </a:r>
                      <a:r>
                        <a:rPr lang="en-GB" sz="1600" b="1" i="1" dirty="0" err="1"/>
                        <a:t>t</a:t>
                      </a:r>
                      <a:r>
                        <a:rPr lang="en-GB" sz="1600" b="1" baseline="-25000" dirty="0" err="1"/>
                        <a:t>D</a:t>
                      </a:r>
                      <a:endParaRPr lang="en-GB" sz="1600" b="1" baseline="-25000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8866376"/>
                  </a:ext>
                </a:extLst>
              </a:tr>
            </a:tbl>
          </a:graphicData>
        </a:graphic>
      </p:graphicFrame>
      <p:sp>
        <p:nvSpPr>
          <p:cNvPr id="46" name="TextBox 45">
            <a:extLst>
              <a:ext uri="{FF2B5EF4-FFF2-40B4-BE49-F238E27FC236}">
                <a16:creationId xmlns:a16="http://schemas.microsoft.com/office/drawing/2014/main" id="{4B34B916-A8EF-0D4C-9848-75755AB50064}"/>
              </a:ext>
            </a:extLst>
          </p:cNvPr>
          <p:cNvSpPr txBox="1"/>
          <p:nvPr/>
        </p:nvSpPr>
        <p:spPr>
          <a:xfrm>
            <a:off x="4885024" y="4190362"/>
            <a:ext cx="1823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/>
              <a:t>Phylogenetic VCV</a:t>
            </a:r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C73B8CAF-2599-384E-9428-B801763EB397}"/>
              </a:ext>
            </a:extLst>
          </p:cNvPr>
          <p:cNvSpPr/>
          <p:nvPr/>
        </p:nvSpPr>
        <p:spPr>
          <a:xfrm>
            <a:off x="10318920" y="2589162"/>
            <a:ext cx="691978" cy="3159534"/>
          </a:xfrm>
          <a:custGeom>
            <a:avLst/>
            <a:gdLst>
              <a:gd name="connsiteX0" fmla="*/ 0 w 691978"/>
              <a:gd name="connsiteY0" fmla="*/ 2150075 h 2150075"/>
              <a:gd name="connsiteX1" fmla="*/ 691978 w 691978"/>
              <a:gd name="connsiteY1" fmla="*/ 2150075 h 2150075"/>
              <a:gd name="connsiteX2" fmla="*/ 691978 w 691978"/>
              <a:gd name="connsiteY2" fmla="*/ 0 h 2150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91978" h="2150075">
                <a:moveTo>
                  <a:pt x="0" y="2150075"/>
                </a:moveTo>
                <a:lnTo>
                  <a:pt x="691978" y="2150075"/>
                </a:lnTo>
                <a:lnTo>
                  <a:pt x="691978" y="0"/>
                </a:lnTo>
              </a:path>
            </a:pathLst>
          </a:custGeom>
          <a:noFill/>
          <a:ln w="38100">
            <a:solidFill>
              <a:schemeClr val="bg2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E923344-DE0A-6347-AD31-1F7AD5ABDF3D}"/>
              </a:ext>
            </a:extLst>
          </p:cNvPr>
          <p:cNvCxnSpPr/>
          <p:nvPr/>
        </p:nvCxnSpPr>
        <p:spPr>
          <a:xfrm flipV="1">
            <a:off x="11764660" y="3598105"/>
            <a:ext cx="0" cy="2422439"/>
          </a:xfrm>
          <a:prstGeom prst="straightConnector1">
            <a:avLst/>
          </a:prstGeom>
          <a:ln w="38100">
            <a:solidFill>
              <a:srgbClr val="4472C4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B84A8291-DF97-4D4D-BC0F-041825839BF3}"/>
              </a:ext>
            </a:extLst>
          </p:cNvPr>
          <p:cNvSpPr txBox="1"/>
          <p:nvPr/>
        </p:nvSpPr>
        <p:spPr>
          <a:xfrm rot="5400000">
            <a:off x="11682565" y="4614076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1">
                    <a:lumMod val="75000"/>
                    <a:alpha val="60000"/>
                  </a:schemeClr>
                </a:solidFill>
              </a:rPr>
              <a:t>Time</a:t>
            </a:r>
          </a:p>
        </p:txBody>
      </p:sp>
      <p:sp>
        <p:nvSpPr>
          <p:cNvPr id="27" name="Rectangular Callout 26">
            <a:extLst>
              <a:ext uri="{FF2B5EF4-FFF2-40B4-BE49-F238E27FC236}">
                <a16:creationId xmlns:a16="http://schemas.microsoft.com/office/drawing/2014/main" id="{87850DED-46B4-B944-A6E6-4CD4E975DC0D}"/>
              </a:ext>
            </a:extLst>
          </p:cNvPr>
          <p:cNvSpPr/>
          <p:nvPr/>
        </p:nvSpPr>
        <p:spPr>
          <a:xfrm>
            <a:off x="10958848" y="5926430"/>
            <a:ext cx="688673" cy="501066"/>
          </a:xfrm>
          <a:prstGeom prst="wedgeRectCallout">
            <a:avLst>
              <a:gd name="adj1" fmla="val -63896"/>
              <a:gd name="adj2" fmla="val -73135"/>
            </a:avLst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Var</a:t>
            </a:r>
          </a:p>
        </p:txBody>
      </p:sp>
      <p:sp>
        <p:nvSpPr>
          <p:cNvPr id="47" name="Rectangular Callout 46">
            <a:extLst>
              <a:ext uri="{FF2B5EF4-FFF2-40B4-BE49-F238E27FC236}">
                <a16:creationId xmlns:a16="http://schemas.microsoft.com/office/drawing/2014/main" id="{D1B1EDA7-669D-3E46-B5E2-EAF8AF520909}"/>
              </a:ext>
            </a:extLst>
          </p:cNvPr>
          <p:cNvSpPr/>
          <p:nvPr/>
        </p:nvSpPr>
        <p:spPr>
          <a:xfrm>
            <a:off x="8508071" y="5901787"/>
            <a:ext cx="804358" cy="525709"/>
          </a:xfrm>
          <a:prstGeom prst="wedgeRectCallout">
            <a:avLst>
              <a:gd name="adj1" fmla="val 74019"/>
              <a:gd name="adj2" fmla="val -70938"/>
            </a:avLst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err="1">
                <a:solidFill>
                  <a:schemeClr val="tx1"/>
                </a:solidFill>
              </a:rPr>
              <a:t>Covar</a:t>
            </a:r>
            <a:endParaRPr lang="en-US">
              <a:solidFill>
                <a:schemeClr val="tx1"/>
              </a:solidFill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69085EB9-CB50-D646-805F-8209A6442E7A}"/>
              </a:ext>
            </a:extLst>
          </p:cNvPr>
          <p:cNvSpPr txBox="1"/>
          <p:nvPr/>
        </p:nvSpPr>
        <p:spPr>
          <a:xfrm>
            <a:off x="1168613" y="4193318"/>
            <a:ext cx="1035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Trait VCV</a:t>
            </a:r>
          </a:p>
        </p:txBody>
      </p:sp>
      <p:graphicFrame>
        <p:nvGraphicFramePr>
          <p:cNvPr id="48" name="Table 47">
            <a:extLst>
              <a:ext uri="{FF2B5EF4-FFF2-40B4-BE49-F238E27FC236}">
                <a16:creationId xmlns:a16="http://schemas.microsoft.com/office/drawing/2014/main" id="{B5E84CCD-0412-86A9-5CD7-CA06CAD2A885}"/>
              </a:ext>
            </a:extLst>
          </p:cNvPr>
          <p:cNvGraphicFramePr>
            <a:graphicFrameLocks noGrp="1"/>
          </p:cNvGraphicFramePr>
          <p:nvPr/>
        </p:nvGraphicFramePr>
        <p:xfrm>
          <a:off x="1235609" y="4598024"/>
          <a:ext cx="2747255" cy="18294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9451">
                  <a:extLst>
                    <a:ext uri="{9D8B030D-6E8A-4147-A177-3AD203B41FA5}">
                      <a16:colId xmlns:a16="http://schemas.microsoft.com/office/drawing/2014/main" val="2316262081"/>
                    </a:ext>
                  </a:extLst>
                </a:gridCol>
                <a:gridCol w="549451">
                  <a:extLst>
                    <a:ext uri="{9D8B030D-6E8A-4147-A177-3AD203B41FA5}">
                      <a16:colId xmlns:a16="http://schemas.microsoft.com/office/drawing/2014/main" val="1868164738"/>
                    </a:ext>
                  </a:extLst>
                </a:gridCol>
                <a:gridCol w="549451">
                  <a:extLst>
                    <a:ext uri="{9D8B030D-6E8A-4147-A177-3AD203B41FA5}">
                      <a16:colId xmlns:a16="http://schemas.microsoft.com/office/drawing/2014/main" val="723497935"/>
                    </a:ext>
                  </a:extLst>
                </a:gridCol>
                <a:gridCol w="549451">
                  <a:extLst>
                    <a:ext uri="{9D8B030D-6E8A-4147-A177-3AD203B41FA5}">
                      <a16:colId xmlns:a16="http://schemas.microsoft.com/office/drawing/2014/main" val="3845477663"/>
                    </a:ext>
                  </a:extLst>
                </a:gridCol>
                <a:gridCol w="549451">
                  <a:extLst>
                    <a:ext uri="{9D8B030D-6E8A-4147-A177-3AD203B41FA5}">
                      <a16:colId xmlns:a16="http://schemas.microsoft.com/office/drawing/2014/main" val="2884757257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/>
                        <a:t>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7192810"/>
                  </a:ext>
                </a:extLst>
              </a:tr>
              <a:tr h="365928">
                <a:tc>
                  <a:txBody>
                    <a:bodyPr/>
                    <a:lstStyle/>
                    <a:p>
                      <a:r>
                        <a:rPr lang="en-GB" sz="1600" b="1" dirty="0">
                          <a:solidFill>
                            <a:schemeClr val="bg1"/>
                          </a:solidFill>
                        </a:rPr>
                        <a:t>A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1" dirty="0"/>
                        <a:t>V</a:t>
                      </a:r>
                      <a:r>
                        <a:rPr lang="en-GB" sz="1600" b="1" baseline="-25000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V</a:t>
                      </a:r>
                      <a:r>
                        <a:rPr lang="en-GB" sz="1600" baseline="-25000" dirty="0"/>
                        <a:t>AB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V</a:t>
                      </a:r>
                      <a:r>
                        <a:rPr lang="en-GB" sz="1600" baseline="-25000" dirty="0"/>
                        <a:t>AC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V</a:t>
                      </a:r>
                      <a:r>
                        <a:rPr lang="en-GB" sz="1600" baseline="-25000" dirty="0"/>
                        <a:t>AD</a:t>
                      </a:r>
                      <a:endParaRPr lang="en-GB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3795052"/>
                  </a:ext>
                </a:extLst>
              </a:tr>
              <a:tr h="365928">
                <a:tc>
                  <a:txBody>
                    <a:bodyPr/>
                    <a:lstStyle/>
                    <a:p>
                      <a:r>
                        <a:rPr lang="en-GB" sz="1600" b="1" dirty="0">
                          <a:solidFill>
                            <a:schemeClr val="bg1"/>
                          </a:solidFill>
                        </a:rPr>
                        <a:t>B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V</a:t>
                      </a:r>
                      <a:r>
                        <a:rPr lang="en-GB" sz="1600" baseline="-25000" dirty="0"/>
                        <a:t>BA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1" dirty="0"/>
                        <a:t>V</a:t>
                      </a:r>
                      <a:r>
                        <a:rPr lang="en-GB" sz="1600" b="1" baseline="-25000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V</a:t>
                      </a:r>
                      <a:r>
                        <a:rPr lang="en-GB" sz="1600" baseline="-25000" dirty="0"/>
                        <a:t>BC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V</a:t>
                      </a:r>
                      <a:r>
                        <a:rPr lang="en-GB" sz="1600" baseline="-25000" dirty="0"/>
                        <a:t>BD</a:t>
                      </a:r>
                      <a:endParaRPr lang="en-GB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4229575"/>
                  </a:ext>
                </a:extLst>
              </a:tr>
              <a:tr h="365928">
                <a:tc>
                  <a:txBody>
                    <a:bodyPr/>
                    <a:lstStyle/>
                    <a:p>
                      <a:r>
                        <a:rPr lang="en-GB" sz="1600" b="1" dirty="0">
                          <a:solidFill>
                            <a:schemeClr val="bg1"/>
                          </a:solidFill>
                        </a:rPr>
                        <a:t>C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V</a:t>
                      </a:r>
                      <a:r>
                        <a:rPr lang="en-GB" sz="1600" baseline="-25000" dirty="0"/>
                        <a:t>CA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V</a:t>
                      </a:r>
                      <a:r>
                        <a:rPr lang="en-GB" sz="1600" baseline="-25000" dirty="0"/>
                        <a:t>CD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1" dirty="0"/>
                        <a:t>V</a:t>
                      </a:r>
                      <a:r>
                        <a:rPr lang="en-GB" sz="1600" b="1" baseline="-25000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V</a:t>
                      </a:r>
                      <a:r>
                        <a:rPr lang="en-GB" sz="1600" baseline="-25000" dirty="0"/>
                        <a:t>CD</a:t>
                      </a:r>
                      <a:endParaRPr lang="en-GB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6922139"/>
                  </a:ext>
                </a:extLst>
              </a:tr>
              <a:tr h="365928">
                <a:tc>
                  <a:txBody>
                    <a:bodyPr/>
                    <a:lstStyle/>
                    <a:p>
                      <a:r>
                        <a:rPr lang="en-GB" sz="1600" b="1" dirty="0">
                          <a:solidFill>
                            <a:schemeClr val="bg1"/>
                          </a:solidFill>
                        </a:rPr>
                        <a:t>D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V</a:t>
                      </a:r>
                      <a:r>
                        <a:rPr lang="en-GB" sz="1600" baseline="-25000" dirty="0"/>
                        <a:t>DA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V</a:t>
                      </a:r>
                      <a:r>
                        <a:rPr lang="en-GB" sz="1600" baseline="-25000" dirty="0"/>
                        <a:t>DB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V</a:t>
                      </a:r>
                      <a:r>
                        <a:rPr lang="en-GB" sz="1600" baseline="-25000" dirty="0"/>
                        <a:t>DC</a:t>
                      </a:r>
                      <a:endParaRPr lang="en-GB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b="1" dirty="0"/>
                        <a:t>V</a:t>
                      </a:r>
                      <a:r>
                        <a:rPr lang="en-GB" sz="1600" b="1" baseline="-25000" dirty="0"/>
                        <a:t>D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8866376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CF93AF92-3732-3CFA-B4E2-A0C0D903FC9B}"/>
              </a:ext>
            </a:extLst>
          </p:cNvPr>
          <p:cNvSpPr txBox="1"/>
          <p:nvPr/>
        </p:nvSpPr>
        <p:spPr>
          <a:xfrm>
            <a:off x="4257927" y="5401980"/>
            <a:ext cx="346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∝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B03712B-6F9E-60F7-38D8-4FE8A7BD6A71}"/>
              </a:ext>
            </a:extLst>
          </p:cNvPr>
          <p:cNvSpPr txBox="1"/>
          <p:nvPr/>
        </p:nvSpPr>
        <p:spPr>
          <a:xfrm>
            <a:off x="8875685" y="5270151"/>
            <a:ext cx="559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∑</a:t>
            </a:r>
            <a:r>
              <a:rPr lang="en-GB" i="1" dirty="0" err="1"/>
              <a:t>t</a:t>
            </a:r>
            <a:r>
              <a:rPr lang="en-GB" i="1" baseline="-25000" dirty="0" err="1"/>
              <a:t>AB</a:t>
            </a:r>
            <a:endParaRPr lang="en-GB" baseline="-25000" dirty="0"/>
          </a:p>
        </p:txBody>
      </p:sp>
      <p:sp>
        <p:nvSpPr>
          <p:cNvPr id="51" name="Freeform 50">
            <a:extLst>
              <a:ext uri="{FF2B5EF4-FFF2-40B4-BE49-F238E27FC236}">
                <a16:creationId xmlns:a16="http://schemas.microsoft.com/office/drawing/2014/main" id="{0122D6F9-1488-B113-BA48-39F5C5F29489}"/>
              </a:ext>
            </a:extLst>
          </p:cNvPr>
          <p:cNvSpPr/>
          <p:nvPr/>
        </p:nvSpPr>
        <p:spPr>
          <a:xfrm flipH="1">
            <a:off x="8876123" y="4682935"/>
            <a:ext cx="1312388" cy="1073427"/>
          </a:xfrm>
          <a:custGeom>
            <a:avLst/>
            <a:gdLst>
              <a:gd name="connsiteX0" fmla="*/ 0 w 691978"/>
              <a:gd name="connsiteY0" fmla="*/ 2150075 h 2150075"/>
              <a:gd name="connsiteX1" fmla="*/ 691978 w 691978"/>
              <a:gd name="connsiteY1" fmla="*/ 2150075 h 2150075"/>
              <a:gd name="connsiteX2" fmla="*/ 691978 w 691978"/>
              <a:gd name="connsiteY2" fmla="*/ 0 h 2150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91978" h="2150075">
                <a:moveTo>
                  <a:pt x="0" y="2150075"/>
                </a:moveTo>
                <a:lnTo>
                  <a:pt x="691978" y="2150075"/>
                </a:lnTo>
                <a:lnTo>
                  <a:pt x="691978" y="0"/>
                </a:lnTo>
              </a:path>
            </a:pathLst>
          </a:custGeom>
          <a:noFill/>
          <a:ln w="38100">
            <a:solidFill>
              <a:srgbClr val="D0CECE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ounded Rectangular Callout 42">
            <a:extLst>
              <a:ext uri="{FF2B5EF4-FFF2-40B4-BE49-F238E27FC236}">
                <a16:creationId xmlns:a16="http://schemas.microsoft.com/office/drawing/2014/main" id="{749995F4-FCA3-B801-D229-102D73517815}"/>
              </a:ext>
            </a:extLst>
          </p:cNvPr>
          <p:cNvSpPr/>
          <p:nvPr/>
        </p:nvSpPr>
        <p:spPr>
          <a:xfrm>
            <a:off x="8732183" y="1835877"/>
            <a:ext cx="1932726" cy="710609"/>
          </a:xfrm>
          <a:prstGeom prst="wedgeRoundRectCallout">
            <a:avLst>
              <a:gd name="adj1" fmla="val 52645"/>
              <a:gd name="adj2" fmla="val 71904"/>
              <a:gd name="adj3" fmla="val 1666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Branch modified by rate scalar </a:t>
            </a:r>
            <a:r>
              <a:rPr lang="en-US" b="1" i="1" dirty="0"/>
              <a:t>r</a:t>
            </a: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74902EC-989E-9861-E9D4-FA0D5A5E4B0B}"/>
              </a:ext>
            </a:extLst>
          </p:cNvPr>
          <p:cNvCxnSpPr>
            <a:cxnSpLocks/>
          </p:cNvCxnSpPr>
          <p:nvPr/>
        </p:nvCxnSpPr>
        <p:spPr>
          <a:xfrm flipH="1">
            <a:off x="4347496" y="5499967"/>
            <a:ext cx="181180" cy="173357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ounded Rectangular Callout 51">
            <a:extLst>
              <a:ext uri="{FF2B5EF4-FFF2-40B4-BE49-F238E27FC236}">
                <a16:creationId xmlns:a16="http://schemas.microsoft.com/office/drawing/2014/main" id="{C5EBE73E-A289-CABD-AAFF-CC8BFC406EB4}"/>
              </a:ext>
            </a:extLst>
          </p:cNvPr>
          <p:cNvSpPr/>
          <p:nvPr/>
        </p:nvSpPr>
        <p:spPr>
          <a:xfrm>
            <a:off x="5763963" y="3041957"/>
            <a:ext cx="1951674" cy="974515"/>
          </a:xfrm>
          <a:prstGeom prst="wedgeRoundRectCallout">
            <a:avLst>
              <a:gd name="adj1" fmla="val 20144"/>
              <a:gd name="adj2" fmla="val 89344"/>
              <a:gd name="adj3" fmla="val 1666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Uniform modifier is not sufficient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8D595574-4315-517B-B94A-7643BB4C430D}"/>
              </a:ext>
            </a:extLst>
          </p:cNvPr>
          <p:cNvSpPr/>
          <p:nvPr/>
        </p:nvSpPr>
        <p:spPr>
          <a:xfrm>
            <a:off x="5717226" y="1542490"/>
            <a:ext cx="2908569" cy="63419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Variable-rates model</a:t>
            </a:r>
          </a:p>
        </p:txBody>
      </p:sp>
    </p:spTree>
    <p:extLst>
      <p:ext uri="{BB962C8B-B14F-4D97-AF65-F5344CB8AC3E}">
        <p14:creationId xmlns:p14="http://schemas.microsoft.com/office/powerpoint/2010/main" val="7016509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55F0BF1-D871-46E8-BEC0-715AB182B87C}"/>
              </a:ext>
            </a:extLst>
          </p:cNvPr>
          <p:cNvSpPr/>
          <p:nvPr/>
        </p:nvSpPr>
        <p:spPr>
          <a:xfrm>
            <a:off x="-1" y="1"/>
            <a:ext cx="12192001" cy="132556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75040E-8601-CC43-AB75-E4C0AE346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Why phylogeny is important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CE6AEE-951F-264F-9806-B4379254567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“Nothing in Biology Makes Sense Except in the Light of Evolution”</a:t>
            </a:r>
          </a:p>
          <a:p>
            <a:pPr lvl="1"/>
            <a:r>
              <a:rPr lang="en-US" dirty="0"/>
              <a:t>Theodosius Dobzhansky</a:t>
            </a:r>
          </a:p>
          <a:p>
            <a:r>
              <a:rPr lang="en-US" dirty="0"/>
              <a:t>Phylogeny is a record of evolutionary history</a:t>
            </a:r>
          </a:p>
          <a:p>
            <a:r>
              <a:rPr lang="en-US" dirty="0"/>
              <a:t>Any study taking a comparative framework requires “tree-thinking”</a:t>
            </a:r>
          </a:p>
        </p:txBody>
      </p:sp>
      <p:pic>
        <p:nvPicPr>
          <p:cNvPr id="7" name="Content Placeholder 6" descr="A picture containing text, book&#10;&#10;Description automatically generated">
            <a:extLst>
              <a:ext uri="{FF2B5EF4-FFF2-40B4-BE49-F238E27FC236}">
                <a16:creationId xmlns:a16="http://schemas.microsoft.com/office/drawing/2014/main" id="{00C4F6EC-E3A4-7A82-A90E-C200686804C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8766409" y="1825625"/>
            <a:ext cx="3136075" cy="5032375"/>
          </a:xfrm>
        </p:spPr>
      </p:pic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AC5DB86A-79DF-3EB2-C885-D4F6160BF890}"/>
              </a:ext>
            </a:extLst>
          </p:cNvPr>
          <p:cNvSpPr/>
          <p:nvPr/>
        </p:nvSpPr>
        <p:spPr>
          <a:xfrm>
            <a:off x="6096000" y="1893586"/>
            <a:ext cx="2397211" cy="1167712"/>
          </a:xfrm>
          <a:prstGeom prst="wedgeRoundRectCallout">
            <a:avLst>
              <a:gd name="adj1" fmla="val 58882"/>
              <a:gd name="adj2" fmla="val 13046"/>
              <a:gd name="adj3" fmla="val 16667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Wings of flying vertebrates are not homologous</a:t>
            </a:r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230A445D-224B-AB79-AC82-43E76E4CF27D}"/>
              </a:ext>
            </a:extLst>
          </p:cNvPr>
          <p:cNvSpPr/>
          <p:nvPr/>
        </p:nvSpPr>
        <p:spPr>
          <a:xfrm>
            <a:off x="6188674" y="3429000"/>
            <a:ext cx="2501533" cy="1555770"/>
          </a:xfrm>
          <a:prstGeom prst="wedgeRoundRectCallout">
            <a:avLst>
              <a:gd name="adj1" fmla="val -25679"/>
              <a:gd name="adj2" fmla="val -67632"/>
              <a:gd name="adj3" fmla="val 16667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Derived from separate ancestors and through independent evolutionary histories.</a:t>
            </a:r>
          </a:p>
        </p:txBody>
      </p:sp>
    </p:spTree>
    <p:extLst>
      <p:ext uri="{BB962C8B-B14F-4D97-AF65-F5344CB8AC3E}">
        <p14:creationId xmlns:p14="http://schemas.microsoft.com/office/powerpoint/2010/main" val="630171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D5977F4-E119-90F3-7C54-8C9F46A9B745}"/>
              </a:ext>
            </a:extLst>
          </p:cNvPr>
          <p:cNvSpPr/>
          <p:nvPr/>
        </p:nvSpPr>
        <p:spPr>
          <a:xfrm>
            <a:off x="-1" y="1"/>
            <a:ext cx="12192001" cy="132556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DA6E6A-D6FA-6F47-9EB9-D7519EC732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chemeClr val="bg2"/>
                </a:solidFill>
              </a:rPr>
              <a:t>Variable-rates (VR) model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BDAE8F7-41BA-E84D-AAF5-5F8F261B89F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r>
              <a:rPr lang="en-GB" dirty="0"/>
              <a:t>Rates of evolution vary along branches of a phylogenetic tree</a:t>
            </a:r>
          </a:p>
          <a:p>
            <a:r>
              <a:rPr lang="en-GB" i="1" u="sng" dirty="0"/>
              <a:t>Branches scaled so that phenotypic trait evolution conforms to BM</a:t>
            </a:r>
          </a:p>
          <a:p>
            <a:r>
              <a:rPr lang="en-GB" dirty="0"/>
              <a:t>Two types of rate shift</a:t>
            </a:r>
          </a:p>
          <a:p>
            <a:pPr lvl="1"/>
            <a:r>
              <a:rPr lang="en-GB" b="1" dirty="0"/>
              <a:t>Branch-shift</a:t>
            </a:r>
          </a:p>
          <a:p>
            <a:pPr lvl="2"/>
            <a:r>
              <a:rPr lang="en-GB" dirty="0"/>
              <a:t>Rate shift along each individual branch</a:t>
            </a:r>
          </a:p>
          <a:p>
            <a:pPr lvl="1"/>
            <a:r>
              <a:rPr lang="en-GB" b="1" dirty="0"/>
              <a:t>Clade-shift</a:t>
            </a:r>
          </a:p>
          <a:p>
            <a:pPr lvl="2"/>
            <a:r>
              <a:rPr lang="en-GB" dirty="0"/>
              <a:t>Rate shift along all branches within a clade</a:t>
            </a:r>
          </a:p>
          <a:p>
            <a:pPr lvl="2"/>
            <a:r>
              <a:rPr lang="en-GB" dirty="0"/>
              <a:t>Clade-wide variance increase/decrease</a:t>
            </a:r>
          </a:p>
        </p:txBody>
      </p:sp>
      <p:pic>
        <p:nvPicPr>
          <p:cNvPr id="8" name="Content Placeholder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A52433DC-05FA-2E46-8BE8-7CD73054221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910609" y="365125"/>
            <a:ext cx="5281392" cy="6492875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A3C28E9-0654-6246-B0F4-003920D9BE99}"/>
              </a:ext>
            </a:extLst>
          </p:cNvPr>
          <p:cNvSpPr txBox="1"/>
          <p:nvPr/>
        </p:nvSpPr>
        <p:spPr>
          <a:xfrm>
            <a:off x="10401455" y="6642556"/>
            <a:ext cx="190468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 err="1"/>
              <a:t>Venditti</a:t>
            </a:r>
            <a:r>
              <a:rPr lang="en-GB" sz="800" dirty="0"/>
              <a:t> et al., 2011. </a:t>
            </a:r>
            <a:r>
              <a:rPr lang="en-GB" sz="800" i="1" dirty="0"/>
              <a:t>Nature </a:t>
            </a:r>
            <a:r>
              <a:rPr lang="en-GB" sz="800" b="1" dirty="0"/>
              <a:t>479</a:t>
            </a:r>
            <a:r>
              <a:rPr lang="en-GB" sz="800" dirty="0"/>
              <a:t>: 393-396</a:t>
            </a:r>
          </a:p>
        </p:txBody>
      </p:sp>
    </p:spTree>
    <p:extLst>
      <p:ext uri="{BB962C8B-B14F-4D97-AF65-F5344CB8AC3E}">
        <p14:creationId xmlns:p14="http://schemas.microsoft.com/office/powerpoint/2010/main" val="31229597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51D310B-DC16-5C47-BF26-52C000AD16FE}"/>
              </a:ext>
            </a:extLst>
          </p:cNvPr>
          <p:cNvSpPr/>
          <p:nvPr/>
        </p:nvSpPr>
        <p:spPr>
          <a:xfrm>
            <a:off x="-1" y="1"/>
            <a:ext cx="12192001" cy="132556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A2A78C-250C-9148-9BAC-6AA6417867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Phylogenetic generalised linear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9B4F29-86E5-784D-A58D-01B962E0A8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426625" cy="4351338"/>
          </a:xfrm>
        </p:spPr>
        <p:txBody>
          <a:bodyPr>
            <a:normAutofit lnSpcReduction="10000"/>
          </a:bodyPr>
          <a:lstStyle/>
          <a:p>
            <a:r>
              <a:rPr lang="en-GB" dirty="0"/>
              <a:t>Many PCMs are effectively implemented as generalised linear models (GLM).</a:t>
            </a:r>
          </a:p>
          <a:p>
            <a:pPr lvl="1"/>
            <a:r>
              <a:rPr lang="en-GB" dirty="0"/>
              <a:t>Regression is a type of GLM.</a:t>
            </a:r>
          </a:p>
          <a:p>
            <a:r>
              <a:rPr lang="en-GB" dirty="0"/>
              <a:t>GLM is a flexible framework that can:</a:t>
            </a:r>
          </a:p>
          <a:p>
            <a:pPr lvl="1"/>
            <a:r>
              <a:rPr lang="en-GB" dirty="0"/>
              <a:t>handle various data types</a:t>
            </a:r>
          </a:p>
          <a:p>
            <a:pPr lvl="1"/>
            <a:r>
              <a:rPr lang="en-GB" dirty="0"/>
              <a:t>incorporate phylogenetic VCV structure</a:t>
            </a:r>
          </a:p>
          <a:p>
            <a:pPr lvl="1"/>
            <a:r>
              <a:rPr lang="en-GB" dirty="0"/>
              <a:t>model phenotypic evolution</a:t>
            </a:r>
          </a:p>
        </p:txBody>
      </p:sp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94024B9F-2F8E-9B4E-8F47-334B8D73A5F3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737610" y="1735856"/>
            <a:ext cx="3447536" cy="3447536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44EB3CA-8693-594E-8769-4BEC1A7A89C9}"/>
              </a:ext>
            </a:extLst>
          </p:cNvPr>
          <p:cNvCxnSpPr/>
          <p:nvPr/>
        </p:nvCxnSpPr>
        <p:spPr>
          <a:xfrm>
            <a:off x="5495228" y="3340990"/>
            <a:ext cx="2871121" cy="0"/>
          </a:xfrm>
          <a:prstGeom prst="line">
            <a:avLst/>
          </a:prstGeom>
          <a:ln>
            <a:solidFill>
              <a:srgbClr val="4472C4">
                <a:alpha val="60392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C35CF5D-5CEF-9A43-BA29-FCC9AF905C55}"/>
              </a:ext>
            </a:extLst>
          </p:cNvPr>
          <p:cNvCxnSpPr/>
          <p:nvPr/>
        </p:nvCxnSpPr>
        <p:spPr>
          <a:xfrm>
            <a:off x="5495228" y="3737161"/>
            <a:ext cx="2871121" cy="0"/>
          </a:xfrm>
          <a:prstGeom prst="line">
            <a:avLst/>
          </a:prstGeom>
          <a:ln>
            <a:solidFill>
              <a:srgbClr val="4472C4">
                <a:alpha val="60392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C150B05-52AF-1D47-9A14-DD4D0A99ECBE}"/>
              </a:ext>
            </a:extLst>
          </p:cNvPr>
          <p:cNvCxnSpPr/>
          <p:nvPr/>
        </p:nvCxnSpPr>
        <p:spPr>
          <a:xfrm>
            <a:off x="5495228" y="4108494"/>
            <a:ext cx="2871121" cy="0"/>
          </a:xfrm>
          <a:prstGeom prst="line">
            <a:avLst/>
          </a:prstGeom>
          <a:ln>
            <a:solidFill>
              <a:srgbClr val="4472C4">
                <a:alpha val="60392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86EB789-4133-DE4E-8DD3-B3A6C7030690}"/>
              </a:ext>
            </a:extLst>
          </p:cNvPr>
          <p:cNvCxnSpPr/>
          <p:nvPr/>
        </p:nvCxnSpPr>
        <p:spPr>
          <a:xfrm>
            <a:off x="5495228" y="4516681"/>
            <a:ext cx="2871121" cy="0"/>
          </a:xfrm>
          <a:prstGeom prst="line">
            <a:avLst/>
          </a:prstGeom>
          <a:ln>
            <a:solidFill>
              <a:srgbClr val="4472C4">
                <a:alpha val="60392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61E47CC-E7E6-6045-8EAB-1708C1902300}"/>
              </a:ext>
            </a:extLst>
          </p:cNvPr>
          <p:cNvCxnSpPr/>
          <p:nvPr/>
        </p:nvCxnSpPr>
        <p:spPr>
          <a:xfrm>
            <a:off x="5495228" y="2914690"/>
            <a:ext cx="0" cy="85260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0391603-31E8-C649-9805-CA8622F63127}"/>
              </a:ext>
            </a:extLst>
          </p:cNvPr>
          <p:cNvCxnSpPr/>
          <p:nvPr/>
        </p:nvCxnSpPr>
        <p:spPr>
          <a:xfrm>
            <a:off x="6552360" y="2914689"/>
            <a:ext cx="0" cy="85260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C3BD105-6E5E-6B4B-B86A-82C044DF63C5}"/>
              </a:ext>
            </a:extLst>
          </p:cNvPr>
          <p:cNvCxnSpPr>
            <a:cxnSpLocks/>
          </p:cNvCxnSpPr>
          <p:nvPr/>
        </p:nvCxnSpPr>
        <p:spPr>
          <a:xfrm flipH="1">
            <a:off x="5500716" y="3748852"/>
            <a:ext cx="1051645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244A232-0C91-2E40-BAC7-443E9E33311A}"/>
              </a:ext>
            </a:extLst>
          </p:cNvPr>
          <p:cNvCxnSpPr>
            <a:cxnSpLocks/>
          </p:cNvCxnSpPr>
          <p:nvPr/>
        </p:nvCxnSpPr>
        <p:spPr>
          <a:xfrm>
            <a:off x="6026538" y="3741156"/>
            <a:ext cx="1" cy="400866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5E749E3-9FA5-2A43-8743-CD8A61A185E7}"/>
              </a:ext>
            </a:extLst>
          </p:cNvPr>
          <p:cNvCxnSpPr>
            <a:cxnSpLocks/>
          </p:cNvCxnSpPr>
          <p:nvPr/>
        </p:nvCxnSpPr>
        <p:spPr>
          <a:xfrm>
            <a:off x="7075440" y="2914689"/>
            <a:ext cx="0" cy="1227333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9CDE235-29F8-6341-99D1-96D6A45473FD}"/>
              </a:ext>
            </a:extLst>
          </p:cNvPr>
          <p:cNvCxnSpPr>
            <a:cxnSpLocks/>
          </p:cNvCxnSpPr>
          <p:nvPr/>
        </p:nvCxnSpPr>
        <p:spPr>
          <a:xfrm>
            <a:off x="7619570" y="2927056"/>
            <a:ext cx="0" cy="1628199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E726E0A-E732-B843-AF76-4EC8E94C43AD}"/>
              </a:ext>
            </a:extLst>
          </p:cNvPr>
          <p:cNvCxnSpPr>
            <a:cxnSpLocks/>
          </p:cNvCxnSpPr>
          <p:nvPr/>
        </p:nvCxnSpPr>
        <p:spPr>
          <a:xfrm flipH="1">
            <a:off x="6026538" y="4142022"/>
            <a:ext cx="1051645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B3141026-D369-814D-A58A-6D46E9DFDF97}"/>
              </a:ext>
            </a:extLst>
          </p:cNvPr>
          <p:cNvSpPr txBox="1"/>
          <p:nvPr/>
        </p:nvSpPr>
        <p:spPr>
          <a:xfrm>
            <a:off x="5359871" y="2636587"/>
            <a:ext cx="270716" cy="294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35AD704-F09D-3C41-9157-03AB33F5D060}"/>
              </a:ext>
            </a:extLst>
          </p:cNvPr>
          <p:cNvSpPr txBox="1"/>
          <p:nvPr/>
        </p:nvSpPr>
        <p:spPr>
          <a:xfrm>
            <a:off x="6417002" y="2626959"/>
            <a:ext cx="270716" cy="294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B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9E0A30F-9847-774E-9FE1-64566FF6C422}"/>
              </a:ext>
            </a:extLst>
          </p:cNvPr>
          <p:cNvSpPr txBox="1"/>
          <p:nvPr/>
        </p:nvSpPr>
        <p:spPr>
          <a:xfrm>
            <a:off x="6942824" y="2626959"/>
            <a:ext cx="270716" cy="294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55596F2-6771-364D-9B21-89C0680E227C}"/>
              </a:ext>
            </a:extLst>
          </p:cNvPr>
          <p:cNvSpPr txBox="1"/>
          <p:nvPr/>
        </p:nvSpPr>
        <p:spPr>
          <a:xfrm>
            <a:off x="7480114" y="2622066"/>
            <a:ext cx="278911" cy="294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BA74C11-D413-5A40-8ED1-8F87CA53690A}"/>
              </a:ext>
            </a:extLst>
          </p:cNvPr>
          <p:cNvCxnSpPr>
            <a:cxnSpLocks/>
          </p:cNvCxnSpPr>
          <p:nvPr/>
        </p:nvCxnSpPr>
        <p:spPr>
          <a:xfrm>
            <a:off x="6567925" y="4142022"/>
            <a:ext cx="1" cy="400866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1CC07EA-DF32-644B-88DD-9FAB0B72BD07}"/>
              </a:ext>
            </a:extLst>
          </p:cNvPr>
          <p:cNvCxnSpPr>
            <a:cxnSpLocks/>
          </p:cNvCxnSpPr>
          <p:nvPr/>
        </p:nvCxnSpPr>
        <p:spPr>
          <a:xfrm>
            <a:off x="7085052" y="4530520"/>
            <a:ext cx="1" cy="400866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5B23323-490A-A64C-BA73-A4DC4E6DF319}"/>
              </a:ext>
            </a:extLst>
          </p:cNvPr>
          <p:cNvCxnSpPr>
            <a:cxnSpLocks/>
          </p:cNvCxnSpPr>
          <p:nvPr/>
        </p:nvCxnSpPr>
        <p:spPr>
          <a:xfrm flipH="1">
            <a:off x="6567925" y="4542888"/>
            <a:ext cx="1051645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BD5E0CA4-E8E9-F140-8776-68E93D435A8D}"/>
              </a:ext>
            </a:extLst>
          </p:cNvPr>
          <p:cNvCxnSpPr/>
          <p:nvPr/>
        </p:nvCxnSpPr>
        <p:spPr>
          <a:xfrm flipV="1">
            <a:off x="8366350" y="2914689"/>
            <a:ext cx="0" cy="1929971"/>
          </a:xfrm>
          <a:prstGeom prst="straightConnector1">
            <a:avLst/>
          </a:prstGeom>
          <a:ln w="38100">
            <a:solidFill>
              <a:srgbClr val="4472C4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802A898A-56DA-9742-B22E-1F1F76744CDA}"/>
              </a:ext>
            </a:extLst>
          </p:cNvPr>
          <p:cNvSpPr txBox="1"/>
          <p:nvPr/>
        </p:nvSpPr>
        <p:spPr>
          <a:xfrm rot="5400000">
            <a:off x="8314380" y="3713895"/>
            <a:ext cx="517490" cy="3146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1">
                    <a:lumMod val="75000"/>
                    <a:alpha val="60000"/>
                  </a:schemeClr>
                </a:solidFill>
              </a:rPr>
              <a:t>Time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F308244-9368-D74B-A0C2-E68472BB0B28}"/>
              </a:ext>
            </a:extLst>
          </p:cNvPr>
          <p:cNvSpPr txBox="1"/>
          <p:nvPr/>
        </p:nvSpPr>
        <p:spPr>
          <a:xfrm>
            <a:off x="5119083" y="2332710"/>
            <a:ext cx="373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err="1">
                <a:solidFill>
                  <a:schemeClr val="accent1"/>
                </a:solidFill>
              </a:rPr>
              <a:t>x</a:t>
            </a:r>
            <a:r>
              <a:rPr lang="en-US" baseline="-25000" err="1">
                <a:solidFill>
                  <a:schemeClr val="accent1"/>
                </a:solidFill>
              </a:rPr>
              <a:t>A</a:t>
            </a:r>
            <a:endParaRPr lang="en-US" baseline="-25000">
              <a:solidFill>
                <a:schemeClr val="accent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0EFE1EB-7A47-BA40-8464-E140C5534A6B}"/>
              </a:ext>
            </a:extLst>
          </p:cNvPr>
          <p:cNvSpPr txBox="1"/>
          <p:nvPr/>
        </p:nvSpPr>
        <p:spPr>
          <a:xfrm>
            <a:off x="6200920" y="2332710"/>
            <a:ext cx="367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err="1">
                <a:solidFill>
                  <a:schemeClr val="accent1"/>
                </a:solidFill>
              </a:rPr>
              <a:t>x</a:t>
            </a:r>
            <a:r>
              <a:rPr lang="en-US" baseline="-25000" err="1">
                <a:solidFill>
                  <a:schemeClr val="accent1"/>
                </a:solidFill>
              </a:rPr>
              <a:t>B</a:t>
            </a:r>
            <a:endParaRPr lang="en-US" baseline="-25000">
              <a:solidFill>
                <a:schemeClr val="accent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D2FC900-54AF-E248-AE66-4D9378C35CDA}"/>
              </a:ext>
            </a:extLst>
          </p:cNvPr>
          <p:cNvSpPr txBox="1"/>
          <p:nvPr/>
        </p:nvSpPr>
        <p:spPr>
          <a:xfrm>
            <a:off x="6738141" y="2332710"/>
            <a:ext cx="365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err="1">
                <a:solidFill>
                  <a:schemeClr val="accent1"/>
                </a:solidFill>
              </a:rPr>
              <a:t>x</a:t>
            </a:r>
            <a:r>
              <a:rPr lang="en-US" baseline="-25000" err="1">
                <a:solidFill>
                  <a:schemeClr val="accent1"/>
                </a:solidFill>
              </a:rPr>
              <a:t>C</a:t>
            </a:r>
            <a:endParaRPr lang="en-US" baseline="-25000">
              <a:solidFill>
                <a:schemeClr val="accent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1D55428-CB71-B842-AEDE-07139676B386}"/>
              </a:ext>
            </a:extLst>
          </p:cNvPr>
          <p:cNvSpPr txBox="1"/>
          <p:nvPr/>
        </p:nvSpPr>
        <p:spPr>
          <a:xfrm>
            <a:off x="7307336" y="2332710"/>
            <a:ext cx="378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err="1">
                <a:solidFill>
                  <a:schemeClr val="accent1"/>
                </a:solidFill>
              </a:rPr>
              <a:t>x</a:t>
            </a:r>
            <a:r>
              <a:rPr lang="en-US" baseline="-25000" err="1">
                <a:solidFill>
                  <a:schemeClr val="accent1"/>
                </a:solidFill>
              </a:rPr>
              <a:t>D</a:t>
            </a:r>
            <a:endParaRPr lang="en-US" baseline="-25000">
              <a:solidFill>
                <a:schemeClr val="accent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83706F6-D964-7640-A4C1-D25A0451EC2E}"/>
              </a:ext>
            </a:extLst>
          </p:cNvPr>
          <p:cNvSpPr txBox="1"/>
          <p:nvPr/>
        </p:nvSpPr>
        <p:spPr>
          <a:xfrm>
            <a:off x="5554367" y="2783711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err="1">
                <a:solidFill>
                  <a:srgbClr val="C00000"/>
                </a:solidFill>
              </a:rPr>
              <a:t>y</a:t>
            </a:r>
            <a:r>
              <a:rPr lang="en-US" baseline="-25000" err="1">
                <a:solidFill>
                  <a:srgbClr val="C00000"/>
                </a:solidFill>
              </a:rPr>
              <a:t>A</a:t>
            </a:r>
            <a:endParaRPr lang="en-US" baseline="-25000">
              <a:solidFill>
                <a:srgbClr val="C00000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B2702F8-41D0-DC47-B2D3-DBC4244F5152}"/>
              </a:ext>
            </a:extLst>
          </p:cNvPr>
          <p:cNvSpPr txBox="1"/>
          <p:nvPr/>
        </p:nvSpPr>
        <p:spPr>
          <a:xfrm>
            <a:off x="6622923" y="2783711"/>
            <a:ext cx="370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err="1">
                <a:solidFill>
                  <a:srgbClr val="C00000"/>
                </a:solidFill>
              </a:rPr>
              <a:t>y</a:t>
            </a:r>
            <a:r>
              <a:rPr lang="en-US" baseline="-25000" err="1">
                <a:solidFill>
                  <a:srgbClr val="C00000"/>
                </a:solidFill>
              </a:rPr>
              <a:t>B</a:t>
            </a:r>
            <a:endParaRPr lang="en-US" baseline="-25000">
              <a:solidFill>
                <a:srgbClr val="C00000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5CD0D8A-0D81-B848-8F33-BD662E03E544}"/>
              </a:ext>
            </a:extLst>
          </p:cNvPr>
          <p:cNvSpPr txBox="1"/>
          <p:nvPr/>
        </p:nvSpPr>
        <p:spPr>
          <a:xfrm>
            <a:off x="7174064" y="2783711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err="1">
                <a:solidFill>
                  <a:srgbClr val="C00000"/>
                </a:solidFill>
              </a:rPr>
              <a:t>y</a:t>
            </a:r>
            <a:r>
              <a:rPr lang="en-US" baseline="-25000" err="1">
                <a:solidFill>
                  <a:srgbClr val="C00000"/>
                </a:solidFill>
              </a:rPr>
              <a:t>C</a:t>
            </a:r>
            <a:endParaRPr lang="en-US" baseline="-25000">
              <a:solidFill>
                <a:srgbClr val="C00000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119F445-371B-0542-8466-0CD82051F143}"/>
              </a:ext>
            </a:extLst>
          </p:cNvPr>
          <p:cNvSpPr txBox="1"/>
          <p:nvPr/>
        </p:nvSpPr>
        <p:spPr>
          <a:xfrm>
            <a:off x="7757881" y="2783711"/>
            <a:ext cx="381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err="1">
                <a:solidFill>
                  <a:srgbClr val="C00000"/>
                </a:solidFill>
              </a:rPr>
              <a:t>y</a:t>
            </a:r>
            <a:r>
              <a:rPr lang="en-US" baseline="-25000" err="1">
                <a:solidFill>
                  <a:srgbClr val="C00000"/>
                </a:solidFill>
              </a:rPr>
              <a:t>D</a:t>
            </a:r>
            <a:endParaRPr lang="en-US" baseline="-25000">
              <a:solidFill>
                <a:srgbClr val="C00000"/>
              </a:solidFill>
            </a:endParaRPr>
          </a:p>
        </p:txBody>
      </p:sp>
      <p:sp>
        <p:nvSpPr>
          <p:cNvPr id="46" name="Bent Arrow 45">
            <a:extLst>
              <a:ext uri="{FF2B5EF4-FFF2-40B4-BE49-F238E27FC236}">
                <a16:creationId xmlns:a16="http://schemas.microsoft.com/office/drawing/2014/main" id="{A7E4890F-576A-0B43-81CC-623515587783}"/>
              </a:ext>
            </a:extLst>
          </p:cNvPr>
          <p:cNvSpPr/>
          <p:nvPr/>
        </p:nvSpPr>
        <p:spPr>
          <a:xfrm flipV="1">
            <a:off x="6494776" y="5415449"/>
            <a:ext cx="792617" cy="761514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7" name="Bent Arrow 46">
            <a:extLst>
              <a:ext uri="{FF2B5EF4-FFF2-40B4-BE49-F238E27FC236}">
                <a16:creationId xmlns:a16="http://schemas.microsoft.com/office/drawing/2014/main" id="{BA996154-F564-7045-9118-78B451F41C9B}"/>
              </a:ext>
            </a:extLst>
          </p:cNvPr>
          <p:cNvSpPr/>
          <p:nvPr/>
        </p:nvSpPr>
        <p:spPr>
          <a:xfrm rot="16200000" flipV="1">
            <a:off x="9870067" y="5321475"/>
            <a:ext cx="792617" cy="761514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F04A355-CA23-3E46-944A-AD50D58D850D}"/>
              </a:ext>
            </a:extLst>
          </p:cNvPr>
          <p:cNvSpPr txBox="1"/>
          <p:nvPr/>
        </p:nvSpPr>
        <p:spPr>
          <a:xfrm>
            <a:off x="10489795" y="5934669"/>
            <a:ext cx="17022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Expected VCV structure for the residuals</a:t>
            </a:r>
          </a:p>
        </p:txBody>
      </p:sp>
      <p:graphicFrame>
        <p:nvGraphicFramePr>
          <p:cNvPr id="41" name="Table 40">
            <a:extLst>
              <a:ext uri="{FF2B5EF4-FFF2-40B4-BE49-F238E27FC236}">
                <a16:creationId xmlns:a16="http://schemas.microsoft.com/office/drawing/2014/main" id="{6BA1586A-D0D4-AF3A-EDEE-62CE1A68D5F1}"/>
              </a:ext>
            </a:extLst>
          </p:cNvPr>
          <p:cNvGraphicFramePr>
            <a:graphicFrameLocks noGrp="1"/>
          </p:cNvGraphicFramePr>
          <p:nvPr/>
        </p:nvGraphicFramePr>
        <p:xfrm>
          <a:off x="7354927" y="5032607"/>
          <a:ext cx="2747255" cy="18294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9451">
                  <a:extLst>
                    <a:ext uri="{9D8B030D-6E8A-4147-A177-3AD203B41FA5}">
                      <a16:colId xmlns:a16="http://schemas.microsoft.com/office/drawing/2014/main" val="2316262081"/>
                    </a:ext>
                  </a:extLst>
                </a:gridCol>
                <a:gridCol w="549451">
                  <a:extLst>
                    <a:ext uri="{9D8B030D-6E8A-4147-A177-3AD203B41FA5}">
                      <a16:colId xmlns:a16="http://schemas.microsoft.com/office/drawing/2014/main" val="1868164738"/>
                    </a:ext>
                  </a:extLst>
                </a:gridCol>
                <a:gridCol w="549451">
                  <a:extLst>
                    <a:ext uri="{9D8B030D-6E8A-4147-A177-3AD203B41FA5}">
                      <a16:colId xmlns:a16="http://schemas.microsoft.com/office/drawing/2014/main" val="723497935"/>
                    </a:ext>
                  </a:extLst>
                </a:gridCol>
                <a:gridCol w="549451">
                  <a:extLst>
                    <a:ext uri="{9D8B030D-6E8A-4147-A177-3AD203B41FA5}">
                      <a16:colId xmlns:a16="http://schemas.microsoft.com/office/drawing/2014/main" val="3845477663"/>
                    </a:ext>
                  </a:extLst>
                </a:gridCol>
                <a:gridCol w="549451">
                  <a:extLst>
                    <a:ext uri="{9D8B030D-6E8A-4147-A177-3AD203B41FA5}">
                      <a16:colId xmlns:a16="http://schemas.microsoft.com/office/drawing/2014/main" val="2884757257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/>
                        <a:t>A</a:t>
                      </a: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/>
                        <a:t>B</a:t>
                      </a: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/>
                        <a:t>C</a:t>
                      </a: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/>
                        <a:t>D</a:t>
                      </a: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7192810"/>
                  </a:ext>
                </a:extLst>
              </a:tr>
              <a:tr h="365928">
                <a:tc>
                  <a:txBody>
                    <a:bodyPr/>
                    <a:lstStyle/>
                    <a:p>
                      <a:r>
                        <a:rPr lang="en-GB" b="1">
                          <a:solidFill>
                            <a:schemeClr val="bg1"/>
                          </a:solidFill>
                        </a:rPr>
                        <a:t>A</a:t>
                      </a: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∑</a:t>
                      </a:r>
                      <a:r>
                        <a:rPr lang="en-GB" b="1" i="1" dirty="0" err="1"/>
                        <a:t>t</a:t>
                      </a:r>
                      <a:r>
                        <a:rPr lang="en-GB" b="1" baseline="-25000" dirty="0" err="1"/>
                        <a:t>A</a:t>
                      </a:r>
                      <a:endParaRPr lang="en-GB" b="1" baseline="-25000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∑</a:t>
                      </a:r>
                      <a:r>
                        <a:rPr lang="en-GB" sz="1600" i="1" dirty="0" err="1"/>
                        <a:t>t</a:t>
                      </a:r>
                      <a:r>
                        <a:rPr lang="en-GB" sz="1600" baseline="-25000" dirty="0" err="1"/>
                        <a:t>AB</a:t>
                      </a:r>
                      <a:endParaRPr lang="en-GB" sz="16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∑</a:t>
                      </a:r>
                      <a:r>
                        <a:rPr lang="en-GB" sz="1600" i="1" dirty="0" err="1"/>
                        <a:t>t</a:t>
                      </a:r>
                      <a:r>
                        <a:rPr lang="en-GB" sz="1600" baseline="-25000" dirty="0" err="1"/>
                        <a:t>AC</a:t>
                      </a:r>
                      <a:endParaRPr lang="en-GB" sz="16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∑</a:t>
                      </a:r>
                      <a:r>
                        <a:rPr lang="en-GB" sz="1600" i="1" dirty="0" err="1"/>
                        <a:t>t</a:t>
                      </a:r>
                      <a:r>
                        <a:rPr lang="en-GB" sz="1600" baseline="-25000" dirty="0" err="1"/>
                        <a:t>AD</a:t>
                      </a:r>
                      <a:endParaRPr lang="en-GB" sz="16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3795052"/>
                  </a:ext>
                </a:extLst>
              </a:tr>
              <a:tr h="365928">
                <a:tc>
                  <a:txBody>
                    <a:bodyPr/>
                    <a:lstStyle/>
                    <a:p>
                      <a:r>
                        <a:rPr lang="en-GB" b="1">
                          <a:solidFill>
                            <a:schemeClr val="bg1"/>
                          </a:solidFill>
                        </a:rPr>
                        <a:t>B</a:t>
                      </a: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∑</a:t>
                      </a:r>
                      <a:r>
                        <a:rPr lang="en-GB" sz="1600" i="1" dirty="0" err="1"/>
                        <a:t>t</a:t>
                      </a:r>
                      <a:r>
                        <a:rPr lang="en-GB" sz="1600" baseline="-25000" dirty="0" err="1"/>
                        <a:t>BA</a:t>
                      </a:r>
                      <a:endParaRPr lang="en-GB" sz="16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b="1" dirty="0"/>
                        <a:t>∑</a:t>
                      </a:r>
                      <a:r>
                        <a:rPr lang="en-GB" b="1" i="1" dirty="0" err="1"/>
                        <a:t>t</a:t>
                      </a:r>
                      <a:r>
                        <a:rPr lang="en-GB" b="1" baseline="-25000" dirty="0" err="1"/>
                        <a:t>B</a:t>
                      </a:r>
                      <a:endParaRPr lang="en-GB" b="1" baseline="-25000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∑</a:t>
                      </a:r>
                      <a:r>
                        <a:rPr lang="en-GB" sz="1600" i="1" dirty="0" err="1"/>
                        <a:t>t</a:t>
                      </a:r>
                      <a:r>
                        <a:rPr lang="en-GB" sz="1600" baseline="-25000" dirty="0" err="1"/>
                        <a:t>BC</a:t>
                      </a:r>
                      <a:endParaRPr lang="en-GB" sz="16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/>
                        <a:t>∑</a:t>
                      </a:r>
                      <a:r>
                        <a:rPr lang="en-GB" sz="1600" i="1" dirty="0" err="1"/>
                        <a:t>t</a:t>
                      </a:r>
                      <a:r>
                        <a:rPr lang="en-GB" sz="1600" baseline="-25000" dirty="0" err="1"/>
                        <a:t>BD</a:t>
                      </a:r>
                      <a:endParaRPr lang="en-GB" sz="16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4229575"/>
                  </a:ext>
                </a:extLst>
              </a:tr>
              <a:tr h="365928">
                <a:tc>
                  <a:txBody>
                    <a:bodyPr/>
                    <a:lstStyle/>
                    <a:p>
                      <a:r>
                        <a:rPr lang="en-GB" b="1">
                          <a:solidFill>
                            <a:schemeClr val="bg1"/>
                          </a:solidFill>
                        </a:rPr>
                        <a:t>C</a:t>
                      </a: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∑</a:t>
                      </a:r>
                      <a:r>
                        <a:rPr lang="en-GB" sz="1600" i="1" dirty="0" err="1"/>
                        <a:t>t</a:t>
                      </a:r>
                      <a:r>
                        <a:rPr lang="en-GB" sz="1600" baseline="-25000" dirty="0" err="1"/>
                        <a:t>CA</a:t>
                      </a:r>
                      <a:endParaRPr lang="en-GB" sz="16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∑</a:t>
                      </a:r>
                      <a:r>
                        <a:rPr lang="en-GB" sz="1600" i="1" dirty="0" err="1"/>
                        <a:t>t</a:t>
                      </a:r>
                      <a:r>
                        <a:rPr lang="en-GB" sz="1600" baseline="-25000" dirty="0" err="1"/>
                        <a:t>CB</a:t>
                      </a:r>
                      <a:endParaRPr lang="en-GB" sz="16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b="1" dirty="0"/>
                        <a:t>∑</a:t>
                      </a:r>
                      <a:r>
                        <a:rPr lang="en-GB" b="1" i="1" dirty="0" err="1"/>
                        <a:t>t</a:t>
                      </a:r>
                      <a:r>
                        <a:rPr lang="en-GB" b="1" baseline="-25000" dirty="0" err="1"/>
                        <a:t>C</a:t>
                      </a:r>
                      <a:endParaRPr lang="en-GB" b="1" baseline="-25000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∑</a:t>
                      </a:r>
                      <a:r>
                        <a:rPr lang="en-GB" sz="1600" i="1" dirty="0" err="1"/>
                        <a:t>t</a:t>
                      </a:r>
                      <a:r>
                        <a:rPr lang="en-GB" sz="1600" baseline="-25000" dirty="0" err="1"/>
                        <a:t>CD</a:t>
                      </a:r>
                      <a:endParaRPr lang="en-GB" sz="1600" b="1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6922139"/>
                  </a:ext>
                </a:extLst>
              </a:tr>
              <a:tr h="365928">
                <a:tc>
                  <a:txBody>
                    <a:bodyPr/>
                    <a:lstStyle/>
                    <a:p>
                      <a:r>
                        <a:rPr lang="en-GB" b="1">
                          <a:solidFill>
                            <a:schemeClr val="bg1"/>
                          </a:solidFill>
                        </a:rPr>
                        <a:t>D</a:t>
                      </a: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∑</a:t>
                      </a:r>
                      <a:r>
                        <a:rPr lang="en-GB" sz="1600" i="1" dirty="0" err="1"/>
                        <a:t>t</a:t>
                      </a:r>
                      <a:r>
                        <a:rPr lang="en-GB" sz="1600" baseline="-25000" dirty="0" err="1"/>
                        <a:t>DA</a:t>
                      </a:r>
                      <a:endParaRPr lang="en-GB" sz="16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∑</a:t>
                      </a:r>
                      <a:r>
                        <a:rPr lang="en-GB" sz="1600" i="1" dirty="0" err="1"/>
                        <a:t>t</a:t>
                      </a:r>
                      <a:r>
                        <a:rPr lang="en-GB" sz="1600" baseline="-25000" dirty="0" err="1"/>
                        <a:t>DB</a:t>
                      </a:r>
                      <a:endParaRPr lang="en-GB" sz="16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/>
                        <a:t>∑</a:t>
                      </a:r>
                      <a:r>
                        <a:rPr lang="en-GB" sz="1600" i="1" dirty="0" err="1"/>
                        <a:t>t</a:t>
                      </a:r>
                      <a:r>
                        <a:rPr lang="en-GB" sz="1600" baseline="-25000" dirty="0" err="1"/>
                        <a:t>DC</a:t>
                      </a:r>
                      <a:endParaRPr lang="en-GB" sz="1600" dirty="0"/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b="1" dirty="0"/>
                        <a:t>∑</a:t>
                      </a:r>
                      <a:r>
                        <a:rPr lang="en-GB" b="1" i="1" dirty="0" err="1"/>
                        <a:t>t</a:t>
                      </a:r>
                      <a:r>
                        <a:rPr lang="en-GB" b="1" baseline="-25000" dirty="0" err="1"/>
                        <a:t>D</a:t>
                      </a:r>
                      <a:endParaRPr lang="en-GB" b="1" baseline="-25000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88663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671683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51D310B-DC16-5C47-BF26-52C000AD16FE}"/>
              </a:ext>
            </a:extLst>
          </p:cNvPr>
          <p:cNvSpPr/>
          <p:nvPr/>
        </p:nvSpPr>
        <p:spPr>
          <a:xfrm>
            <a:off x="-1" y="1"/>
            <a:ext cx="12192001" cy="132556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A2A78C-250C-9148-9BAC-6AA6417867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Phylogenetic generalised linear models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F9B4F29-86E5-784D-A58D-01B962E0A82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4426625" cy="4647089"/>
              </a:xfrm>
            </p:spPr>
            <p:txBody>
              <a:bodyPr>
                <a:normAutofit/>
              </a:bodyPr>
              <a:lstStyle/>
              <a:p>
                <a:r>
                  <a:rPr lang="en-GB" dirty="0"/>
                  <a:t>GLMs are normally used for testing the relationship between a response variable (Y) and a set of predictor variables (X</a:t>
                </a:r>
                <a:r>
                  <a:rPr lang="en-GB" baseline="-25000" dirty="0"/>
                  <a:t>i</a:t>
                </a:r>
                <a:r>
                  <a:rPr lang="en-GB" dirty="0"/>
                  <a:t>).</a:t>
                </a:r>
              </a:p>
              <a:p>
                <a:r>
                  <a:rPr lang="en-GB" dirty="0"/>
                  <a:t>In PCM, Y would be the trait of interest.</a:t>
                </a:r>
              </a:p>
              <a:p>
                <a:r>
                  <a:rPr lang="en-GB" dirty="0"/>
                  <a:t>Univariate analysis of Y is a GLM estimating the intercept (phylogenetic mean </a:t>
                </a:r>
                <a14:m>
                  <m:oMath xmlns:m="http://schemas.openxmlformats.org/officeDocument/2006/math">
                    <m:r>
                      <a:rPr lang="en-GB" b="0" i="1" smtClean="0"/>
                      <m:t>Ȳ</m:t>
                    </m:r>
                  </m:oMath>
                </a14:m>
                <a:r>
                  <a:rPr lang="en-GB" dirty="0"/>
                  <a:t>).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F9B4F29-86E5-784D-A58D-01B962E0A82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4426625" cy="4647089"/>
              </a:xfrm>
              <a:blipFill>
                <a:blip r:embed="rId2"/>
                <a:stretch>
                  <a:fillRect l="-2579" t="-2180" r="-4011" b="-19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94024B9F-2F8E-9B4E-8F47-334B8D73A5F3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737610" y="1735856"/>
            <a:ext cx="3447536" cy="3447536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44EB3CA-8693-594E-8769-4BEC1A7A89C9}"/>
              </a:ext>
            </a:extLst>
          </p:cNvPr>
          <p:cNvCxnSpPr/>
          <p:nvPr/>
        </p:nvCxnSpPr>
        <p:spPr>
          <a:xfrm>
            <a:off x="5495228" y="3340990"/>
            <a:ext cx="2871121" cy="0"/>
          </a:xfrm>
          <a:prstGeom prst="line">
            <a:avLst/>
          </a:prstGeom>
          <a:ln>
            <a:solidFill>
              <a:srgbClr val="4472C4">
                <a:alpha val="60392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C35CF5D-5CEF-9A43-BA29-FCC9AF905C55}"/>
              </a:ext>
            </a:extLst>
          </p:cNvPr>
          <p:cNvCxnSpPr/>
          <p:nvPr/>
        </p:nvCxnSpPr>
        <p:spPr>
          <a:xfrm>
            <a:off x="5495228" y="3737161"/>
            <a:ext cx="2871121" cy="0"/>
          </a:xfrm>
          <a:prstGeom prst="line">
            <a:avLst/>
          </a:prstGeom>
          <a:ln>
            <a:solidFill>
              <a:srgbClr val="4472C4">
                <a:alpha val="60392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C150B05-52AF-1D47-9A14-DD4D0A99ECBE}"/>
              </a:ext>
            </a:extLst>
          </p:cNvPr>
          <p:cNvCxnSpPr/>
          <p:nvPr/>
        </p:nvCxnSpPr>
        <p:spPr>
          <a:xfrm>
            <a:off x="5495228" y="4108494"/>
            <a:ext cx="2871121" cy="0"/>
          </a:xfrm>
          <a:prstGeom prst="line">
            <a:avLst/>
          </a:prstGeom>
          <a:ln>
            <a:solidFill>
              <a:srgbClr val="4472C4">
                <a:alpha val="60392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86EB789-4133-DE4E-8DD3-B3A6C7030690}"/>
              </a:ext>
            </a:extLst>
          </p:cNvPr>
          <p:cNvCxnSpPr/>
          <p:nvPr/>
        </p:nvCxnSpPr>
        <p:spPr>
          <a:xfrm>
            <a:off x="5495228" y="4516681"/>
            <a:ext cx="2871121" cy="0"/>
          </a:xfrm>
          <a:prstGeom prst="line">
            <a:avLst/>
          </a:prstGeom>
          <a:ln>
            <a:solidFill>
              <a:srgbClr val="4472C4">
                <a:alpha val="60392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61E47CC-E7E6-6045-8EAB-1708C1902300}"/>
              </a:ext>
            </a:extLst>
          </p:cNvPr>
          <p:cNvCxnSpPr/>
          <p:nvPr/>
        </p:nvCxnSpPr>
        <p:spPr>
          <a:xfrm>
            <a:off x="5495228" y="2914690"/>
            <a:ext cx="0" cy="85260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0391603-31E8-C649-9805-CA8622F63127}"/>
              </a:ext>
            </a:extLst>
          </p:cNvPr>
          <p:cNvCxnSpPr/>
          <p:nvPr/>
        </p:nvCxnSpPr>
        <p:spPr>
          <a:xfrm>
            <a:off x="6552360" y="2914689"/>
            <a:ext cx="0" cy="85260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C3BD105-6E5E-6B4B-B86A-82C044DF63C5}"/>
              </a:ext>
            </a:extLst>
          </p:cNvPr>
          <p:cNvCxnSpPr>
            <a:cxnSpLocks/>
          </p:cNvCxnSpPr>
          <p:nvPr/>
        </p:nvCxnSpPr>
        <p:spPr>
          <a:xfrm flipH="1">
            <a:off x="5500716" y="3748852"/>
            <a:ext cx="1051645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244A232-0C91-2E40-BAC7-443E9E33311A}"/>
              </a:ext>
            </a:extLst>
          </p:cNvPr>
          <p:cNvCxnSpPr>
            <a:cxnSpLocks/>
          </p:cNvCxnSpPr>
          <p:nvPr/>
        </p:nvCxnSpPr>
        <p:spPr>
          <a:xfrm>
            <a:off x="6026538" y="3741156"/>
            <a:ext cx="1" cy="400866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5E749E3-9FA5-2A43-8743-CD8A61A185E7}"/>
              </a:ext>
            </a:extLst>
          </p:cNvPr>
          <p:cNvCxnSpPr>
            <a:cxnSpLocks/>
          </p:cNvCxnSpPr>
          <p:nvPr/>
        </p:nvCxnSpPr>
        <p:spPr>
          <a:xfrm>
            <a:off x="7075440" y="2914689"/>
            <a:ext cx="0" cy="1227333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9CDE235-29F8-6341-99D1-96D6A45473FD}"/>
              </a:ext>
            </a:extLst>
          </p:cNvPr>
          <p:cNvCxnSpPr>
            <a:cxnSpLocks/>
          </p:cNvCxnSpPr>
          <p:nvPr/>
        </p:nvCxnSpPr>
        <p:spPr>
          <a:xfrm>
            <a:off x="7619570" y="2927056"/>
            <a:ext cx="0" cy="1628199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E726E0A-E732-B843-AF76-4EC8E94C43AD}"/>
              </a:ext>
            </a:extLst>
          </p:cNvPr>
          <p:cNvCxnSpPr>
            <a:cxnSpLocks/>
          </p:cNvCxnSpPr>
          <p:nvPr/>
        </p:nvCxnSpPr>
        <p:spPr>
          <a:xfrm flipH="1">
            <a:off x="6026538" y="4142022"/>
            <a:ext cx="1051645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B3141026-D369-814D-A58A-6D46E9DFDF97}"/>
              </a:ext>
            </a:extLst>
          </p:cNvPr>
          <p:cNvSpPr txBox="1"/>
          <p:nvPr/>
        </p:nvSpPr>
        <p:spPr>
          <a:xfrm>
            <a:off x="5359871" y="2636587"/>
            <a:ext cx="270716" cy="294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35AD704-F09D-3C41-9157-03AB33F5D060}"/>
              </a:ext>
            </a:extLst>
          </p:cNvPr>
          <p:cNvSpPr txBox="1"/>
          <p:nvPr/>
        </p:nvSpPr>
        <p:spPr>
          <a:xfrm>
            <a:off x="6417002" y="2626959"/>
            <a:ext cx="270716" cy="294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B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9E0A30F-9847-774E-9FE1-64566FF6C422}"/>
              </a:ext>
            </a:extLst>
          </p:cNvPr>
          <p:cNvSpPr txBox="1"/>
          <p:nvPr/>
        </p:nvSpPr>
        <p:spPr>
          <a:xfrm>
            <a:off x="6942824" y="2626959"/>
            <a:ext cx="270716" cy="294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55596F2-6771-364D-9B21-89C0680E227C}"/>
              </a:ext>
            </a:extLst>
          </p:cNvPr>
          <p:cNvSpPr txBox="1"/>
          <p:nvPr/>
        </p:nvSpPr>
        <p:spPr>
          <a:xfrm>
            <a:off x="7480114" y="2622066"/>
            <a:ext cx="278911" cy="294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BA74C11-D413-5A40-8ED1-8F87CA53690A}"/>
              </a:ext>
            </a:extLst>
          </p:cNvPr>
          <p:cNvCxnSpPr>
            <a:cxnSpLocks/>
          </p:cNvCxnSpPr>
          <p:nvPr/>
        </p:nvCxnSpPr>
        <p:spPr>
          <a:xfrm>
            <a:off x="6567925" y="4142022"/>
            <a:ext cx="1" cy="400866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1CC07EA-DF32-644B-88DD-9FAB0B72BD07}"/>
              </a:ext>
            </a:extLst>
          </p:cNvPr>
          <p:cNvCxnSpPr>
            <a:cxnSpLocks/>
          </p:cNvCxnSpPr>
          <p:nvPr/>
        </p:nvCxnSpPr>
        <p:spPr>
          <a:xfrm>
            <a:off x="7085052" y="4530520"/>
            <a:ext cx="1" cy="400866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5B23323-490A-A64C-BA73-A4DC4E6DF319}"/>
              </a:ext>
            </a:extLst>
          </p:cNvPr>
          <p:cNvCxnSpPr>
            <a:cxnSpLocks/>
          </p:cNvCxnSpPr>
          <p:nvPr/>
        </p:nvCxnSpPr>
        <p:spPr>
          <a:xfrm flipH="1">
            <a:off x="6567925" y="4542888"/>
            <a:ext cx="1051645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BD5E0CA4-E8E9-F140-8776-68E93D435A8D}"/>
              </a:ext>
            </a:extLst>
          </p:cNvPr>
          <p:cNvCxnSpPr/>
          <p:nvPr/>
        </p:nvCxnSpPr>
        <p:spPr>
          <a:xfrm flipV="1">
            <a:off x="8366350" y="2914689"/>
            <a:ext cx="0" cy="1929971"/>
          </a:xfrm>
          <a:prstGeom prst="straightConnector1">
            <a:avLst/>
          </a:prstGeom>
          <a:ln w="38100">
            <a:solidFill>
              <a:srgbClr val="4472C4">
                <a:alpha val="6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802A898A-56DA-9742-B22E-1F1F76744CDA}"/>
              </a:ext>
            </a:extLst>
          </p:cNvPr>
          <p:cNvSpPr txBox="1"/>
          <p:nvPr/>
        </p:nvSpPr>
        <p:spPr>
          <a:xfrm rot="5400000">
            <a:off x="8314380" y="3713895"/>
            <a:ext cx="517490" cy="3146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1">
                    <a:lumMod val="75000"/>
                    <a:alpha val="60000"/>
                  </a:schemeClr>
                </a:solidFill>
              </a:rPr>
              <a:t>Time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F308244-9368-D74B-A0C2-E68472BB0B28}"/>
              </a:ext>
            </a:extLst>
          </p:cNvPr>
          <p:cNvSpPr txBox="1"/>
          <p:nvPr/>
        </p:nvSpPr>
        <p:spPr>
          <a:xfrm>
            <a:off x="5119083" y="2332710"/>
            <a:ext cx="373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err="1">
                <a:solidFill>
                  <a:schemeClr val="accent1"/>
                </a:solidFill>
              </a:rPr>
              <a:t>x</a:t>
            </a:r>
            <a:r>
              <a:rPr lang="en-US" baseline="-25000" err="1">
                <a:solidFill>
                  <a:schemeClr val="accent1"/>
                </a:solidFill>
              </a:rPr>
              <a:t>A</a:t>
            </a:r>
            <a:endParaRPr lang="en-US" baseline="-25000">
              <a:solidFill>
                <a:schemeClr val="accent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0EFE1EB-7A47-BA40-8464-E140C5534A6B}"/>
              </a:ext>
            </a:extLst>
          </p:cNvPr>
          <p:cNvSpPr txBox="1"/>
          <p:nvPr/>
        </p:nvSpPr>
        <p:spPr>
          <a:xfrm>
            <a:off x="6200920" y="2332710"/>
            <a:ext cx="367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err="1">
                <a:solidFill>
                  <a:schemeClr val="accent1"/>
                </a:solidFill>
              </a:rPr>
              <a:t>x</a:t>
            </a:r>
            <a:r>
              <a:rPr lang="en-US" baseline="-25000" err="1">
                <a:solidFill>
                  <a:schemeClr val="accent1"/>
                </a:solidFill>
              </a:rPr>
              <a:t>B</a:t>
            </a:r>
            <a:endParaRPr lang="en-US" baseline="-25000">
              <a:solidFill>
                <a:schemeClr val="accent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D2FC900-54AF-E248-AE66-4D9378C35CDA}"/>
              </a:ext>
            </a:extLst>
          </p:cNvPr>
          <p:cNvSpPr txBox="1"/>
          <p:nvPr/>
        </p:nvSpPr>
        <p:spPr>
          <a:xfrm>
            <a:off x="6738141" y="2332710"/>
            <a:ext cx="365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err="1">
                <a:solidFill>
                  <a:schemeClr val="accent1"/>
                </a:solidFill>
              </a:rPr>
              <a:t>x</a:t>
            </a:r>
            <a:r>
              <a:rPr lang="en-US" baseline="-25000" err="1">
                <a:solidFill>
                  <a:schemeClr val="accent1"/>
                </a:solidFill>
              </a:rPr>
              <a:t>C</a:t>
            </a:r>
            <a:endParaRPr lang="en-US" baseline="-25000">
              <a:solidFill>
                <a:schemeClr val="accent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1D55428-CB71-B842-AEDE-07139676B386}"/>
              </a:ext>
            </a:extLst>
          </p:cNvPr>
          <p:cNvSpPr txBox="1"/>
          <p:nvPr/>
        </p:nvSpPr>
        <p:spPr>
          <a:xfrm>
            <a:off x="7307336" y="2332710"/>
            <a:ext cx="378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err="1">
                <a:solidFill>
                  <a:schemeClr val="accent1"/>
                </a:solidFill>
              </a:rPr>
              <a:t>x</a:t>
            </a:r>
            <a:r>
              <a:rPr lang="en-US" baseline="-25000" err="1">
                <a:solidFill>
                  <a:schemeClr val="accent1"/>
                </a:solidFill>
              </a:rPr>
              <a:t>D</a:t>
            </a:r>
            <a:endParaRPr lang="en-US" baseline="-25000">
              <a:solidFill>
                <a:schemeClr val="accent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83706F6-D964-7640-A4C1-D25A0451EC2E}"/>
              </a:ext>
            </a:extLst>
          </p:cNvPr>
          <p:cNvSpPr txBox="1"/>
          <p:nvPr/>
        </p:nvSpPr>
        <p:spPr>
          <a:xfrm>
            <a:off x="5554367" y="2783711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err="1">
                <a:solidFill>
                  <a:srgbClr val="C00000"/>
                </a:solidFill>
              </a:rPr>
              <a:t>y</a:t>
            </a:r>
            <a:r>
              <a:rPr lang="en-US" baseline="-25000" err="1">
                <a:solidFill>
                  <a:srgbClr val="C00000"/>
                </a:solidFill>
              </a:rPr>
              <a:t>A</a:t>
            </a:r>
            <a:endParaRPr lang="en-US" baseline="-25000">
              <a:solidFill>
                <a:srgbClr val="C00000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B2702F8-41D0-DC47-B2D3-DBC4244F5152}"/>
              </a:ext>
            </a:extLst>
          </p:cNvPr>
          <p:cNvSpPr txBox="1"/>
          <p:nvPr/>
        </p:nvSpPr>
        <p:spPr>
          <a:xfrm>
            <a:off x="6622923" y="2783711"/>
            <a:ext cx="370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err="1">
                <a:solidFill>
                  <a:srgbClr val="C00000"/>
                </a:solidFill>
              </a:rPr>
              <a:t>y</a:t>
            </a:r>
            <a:r>
              <a:rPr lang="en-US" baseline="-25000" err="1">
                <a:solidFill>
                  <a:srgbClr val="C00000"/>
                </a:solidFill>
              </a:rPr>
              <a:t>B</a:t>
            </a:r>
            <a:endParaRPr lang="en-US" baseline="-25000">
              <a:solidFill>
                <a:srgbClr val="C00000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5CD0D8A-0D81-B848-8F33-BD662E03E544}"/>
              </a:ext>
            </a:extLst>
          </p:cNvPr>
          <p:cNvSpPr txBox="1"/>
          <p:nvPr/>
        </p:nvSpPr>
        <p:spPr>
          <a:xfrm>
            <a:off x="7174064" y="2783711"/>
            <a:ext cx="369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err="1">
                <a:solidFill>
                  <a:srgbClr val="C00000"/>
                </a:solidFill>
              </a:rPr>
              <a:t>y</a:t>
            </a:r>
            <a:r>
              <a:rPr lang="en-US" baseline="-25000" err="1">
                <a:solidFill>
                  <a:srgbClr val="C00000"/>
                </a:solidFill>
              </a:rPr>
              <a:t>C</a:t>
            </a:r>
            <a:endParaRPr lang="en-US" baseline="-25000">
              <a:solidFill>
                <a:srgbClr val="C00000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119F445-371B-0542-8466-0CD82051F143}"/>
              </a:ext>
            </a:extLst>
          </p:cNvPr>
          <p:cNvSpPr txBox="1"/>
          <p:nvPr/>
        </p:nvSpPr>
        <p:spPr>
          <a:xfrm>
            <a:off x="7757881" y="2783711"/>
            <a:ext cx="381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err="1">
                <a:solidFill>
                  <a:srgbClr val="C00000"/>
                </a:solidFill>
              </a:rPr>
              <a:t>y</a:t>
            </a:r>
            <a:r>
              <a:rPr lang="en-US" baseline="-25000" err="1">
                <a:solidFill>
                  <a:srgbClr val="C00000"/>
                </a:solidFill>
              </a:rPr>
              <a:t>D</a:t>
            </a:r>
            <a:endParaRPr lang="en-US" baseline="-25000">
              <a:solidFill>
                <a:srgbClr val="C00000"/>
              </a:solidFill>
            </a:endParaRPr>
          </a:p>
        </p:txBody>
      </p:sp>
      <p:pic>
        <p:nvPicPr>
          <p:cNvPr id="51" name="Picture 50" descr="A picture containing animal&#10;&#10;Description automatically generated">
            <a:extLst>
              <a:ext uri="{FF2B5EF4-FFF2-40B4-BE49-F238E27FC236}">
                <a16:creationId xmlns:a16="http://schemas.microsoft.com/office/drawing/2014/main" id="{C8C4DA54-691A-FE8C-7C37-8D49CDF7A7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4064" y="5524596"/>
            <a:ext cx="2747256" cy="1227108"/>
          </a:xfrm>
          <a:prstGeom prst="rect">
            <a:avLst/>
          </a:prstGeom>
        </p:spPr>
      </p:pic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1F470C27-C3AB-84B1-CECB-D052344C7C65}"/>
              </a:ext>
            </a:extLst>
          </p:cNvPr>
          <p:cNvCxnSpPr>
            <a:cxnSpLocks/>
            <a:stCxn id="51" idx="2"/>
            <a:endCxn id="51" idx="0"/>
          </p:cNvCxnSpPr>
          <p:nvPr/>
        </p:nvCxnSpPr>
        <p:spPr>
          <a:xfrm flipV="1">
            <a:off x="8547692" y="5524596"/>
            <a:ext cx="0" cy="122710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ounded Rectangular Callout 56">
            <a:extLst>
              <a:ext uri="{FF2B5EF4-FFF2-40B4-BE49-F238E27FC236}">
                <a16:creationId xmlns:a16="http://schemas.microsoft.com/office/drawing/2014/main" id="{F4CDC1B3-B090-D547-35D5-D22010D852F4}"/>
              </a:ext>
            </a:extLst>
          </p:cNvPr>
          <p:cNvSpPr/>
          <p:nvPr/>
        </p:nvSpPr>
        <p:spPr>
          <a:xfrm>
            <a:off x="6503643" y="4643778"/>
            <a:ext cx="420299" cy="401763"/>
          </a:xfrm>
          <a:prstGeom prst="wedgeRoundRectCallout">
            <a:avLst>
              <a:gd name="adj1" fmla="val 78505"/>
              <a:gd name="adj2" fmla="val -5803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/>
              <a:t>Ȳ</a:t>
            </a:r>
            <a:endParaRPr lang="en-US" dirty="0"/>
          </a:p>
        </p:txBody>
      </p:sp>
      <p:sp>
        <p:nvSpPr>
          <p:cNvPr id="58" name="Rounded Rectangular Callout 57">
            <a:extLst>
              <a:ext uri="{FF2B5EF4-FFF2-40B4-BE49-F238E27FC236}">
                <a16:creationId xmlns:a16="http://schemas.microsoft.com/office/drawing/2014/main" id="{663CD2AC-F0DB-352A-0434-5F784814CC3F}"/>
              </a:ext>
            </a:extLst>
          </p:cNvPr>
          <p:cNvSpPr/>
          <p:nvPr/>
        </p:nvSpPr>
        <p:spPr>
          <a:xfrm>
            <a:off x="8573125" y="5045541"/>
            <a:ext cx="420299" cy="400866"/>
          </a:xfrm>
          <a:prstGeom prst="wedgeRoundRectCallout">
            <a:avLst>
              <a:gd name="adj1" fmla="val -48608"/>
              <a:gd name="adj2" fmla="val 7524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/>
              <a:t>Ȳ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09166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51D310B-DC16-5C47-BF26-52C000AD16FE}"/>
              </a:ext>
            </a:extLst>
          </p:cNvPr>
          <p:cNvSpPr/>
          <p:nvPr/>
        </p:nvSpPr>
        <p:spPr>
          <a:xfrm>
            <a:off x="-1" y="1"/>
            <a:ext cx="12192001" cy="132556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A2A78C-250C-9148-9BAC-6AA6417867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Phylogenetic generalised linear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9B4F29-86E5-784D-A58D-01B962E0A82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Phylogenetic t-test</a:t>
            </a:r>
          </a:p>
          <a:p>
            <a:pPr lvl="1"/>
            <a:r>
              <a:rPr lang="en-GB" dirty="0"/>
              <a:t>Y is continuous</a:t>
            </a:r>
          </a:p>
          <a:p>
            <a:pPr lvl="1"/>
            <a:r>
              <a:rPr lang="en-GB" dirty="0"/>
              <a:t>X is a binary-state variable</a:t>
            </a:r>
          </a:p>
          <a:p>
            <a:pPr lvl="1"/>
            <a:r>
              <a:rPr lang="en-GB" dirty="0"/>
              <a:t>Tests difference in means between the two groups.</a:t>
            </a:r>
          </a:p>
          <a:p>
            <a:r>
              <a:rPr lang="en-GB" dirty="0"/>
              <a:t>Phylogenetic ANOVA</a:t>
            </a:r>
          </a:p>
          <a:p>
            <a:pPr lvl="1"/>
            <a:r>
              <a:rPr lang="en-GB" dirty="0"/>
              <a:t>Y is continuous</a:t>
            </a:r>
          </a:p>
          <a:p>
            <a:pPr lvl="1"/>
            <a:r>
              <a:rPr lang="en-GB" dirty="0"/>
              <a:t>X is a multi-state categorical variable</a:t>
            </a:r>
          </a:p>
          <a:p>
            <a:pPr lvl="2"/>
            <a:r>
              <a:rPr lang="en-GB" dirty="0"/>
              <a:t>e.g., dietary category</a:t>
            </a:r>
          </a:p>
        </p:txBody>
      </p:sp>
      <p:pic>
        <p:nvPicPr>
          <p:cNvPr id="26" name="Content Placeholder 25" descr="Chart, histogram&#10;&#10;Description automatically generated">
            <a:extLst>
              <a:ext uri="{FF2B5EF4-FFF2-40B4-BE49-F238E27FC236}">
                <a16:creationId xmlns:a16="http://schemas.microsoft.com/office/drawing/2014/main" id="{17F459E8-53BD-5158-8F63-69D53DA02E3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813550" y="2242344"/>
            <a:ext cx="3898900" cy="3517900"/>
          </a:xfrm>
        </p:spPr>
      </p:pic>
    </p:spTree>
    <p:extLst>
      <p:ext uri="{BB962C8B-B14F-4D97-AF65-F5344CB8AC3E}">
        <p14:creationId xmlns:p14="http://schemas.microsoft.com/office/powerpoint/2010/main" val="38221571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51D310B-DC16-5C47-BF26-52C000AD16FE}"/>
              </a:ext>
            </a:extLst>
          </p:cNvPr>
          <p:cNvSpPr/>
          <p:nvPr/>
        </p:nvSpPr>
        <p:spPr>
          <a:xfrm>
            <a:off x="-1" y="1"/>
            <a:ext cx="12192001" cy="132556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A2A78C-250C-9148-9BAC-6AA6417867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Phylogenetic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9B4F29-86E5-784D-A58D-01B962E0A82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GB" b="1" dirty="0">
                <a:solidFill>
                  <a:schemeClr val="accent2"/>
                </a:solidFill>
              </a:rPr>
              <a:t>Phylogenetic generalised least squares (GLS)</a:t>
            </a:r>
          </a:p>
          <a:p>
            <a:pPr lvl="1"/>
            <a:r>
              <a:rPr lang="en-GB" dirty="0"/>
              <a:t>Least squares regression with phylogenetic VCV</a:t>
            </a:r>
          </a:p>
          <a:p>
            <a:r>
              <a:rPr lang="en-GB" b="1" dirty="0">
                <a:solidFill>
                  <a:schemeClr val="accent2"/>
                </a:solidFill>
              </a:rPr>
              <a:t>Phylogenetic generalised linear mixed model (GLMM)</a:t>
            </a:r>
          </a:p>
          <a:p>
            <a:pPr lvl="1"/>
            <a:r>
              <a:rPr lang="en-GB" dirty="0"/>
              <a:t>Models phylogeny as a random effect</a:t>
            </a:r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63563FF3-8626-7A23-4F93-7E2B5E047B3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349902" y="1825625"/>
            <a:ext cx="4826195" cy="4351338"/>
          </a:xfrm>
        </p:spPr>
      </p:pic>
    </p:spTree>
    <p:extLst>
      <p:ext uri="{BB962C8B-B14F-4D97-AF65-F5344CB8AC3E}">
        <p14:creationId xmlns:p14="http://schemas.microsoft.com/office/powerpoint/2010/main" val="19259044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51D310B-DC16-5C47-BF26-52C000AD16FE}"/>
              </a:ext>
            </a:extLst>
          </p:cNvPr>
          <p:cNvSpPr/>
          <p:nvPr/>
        </p:nvSpPr>
        <p:spPr>
          <a:xfrm>
            <a:off x="-1" y="1"/>
            <a:ext cx="12192001" cy="132556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A2A78C-250C-9148-9BAC-6AA6417867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Phylogenetic generalised least squares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9B4F29-86E5-784D-A58D-01B962E0A8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Least squares approach.</a:t>
            </a:r>
          </a:p>
          <a:p>
            <a:r>
              <a:rPr lang="en-GB" dirty="0"/>
              <a:t>Minimises sum of squares of residuals</a:t>
            </a:r>
          </a:p>
          <a:p>
            <a:r>
              <a:rPr lang="en-GB" dirty="0"/>
              <a:t>Phylogenetic non independence in residuals are accounted for by incorporating a phylogenetic VCV.</a:t>
            </a:r>
          </a:p>
          <a:p>
            <a:r>
              <a:rPr lang="en-GB" dirty="0"/>
              <a:t>Implementations:</a:t>
            </a:r>
          </a:p>
          <a:p>
            <a:pPr lvl="1"/>
            <a:r>
              <a:rPr lang="en-GB" dirty="0"/>
              <a:t>caper R package</a:t>
            </a:r>
          </a:p>
          <a:p>
            <a:pPr lvl="1"/>
            <a:r>
              <a:rPr lang="en-GB" dirty="0" err="1"/>
              <a:t>BayesTraits</a:t>
            </a:r>
            <a:endParaRPr lang="en-GB" dirty="0"/>
          </a:p>
          <a:p>
            <a:endParaRPr lang="en-GB" dirty="0"/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D64BC222-3203-FBC9-6865-F1C07093FE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20000" y="4860000"/>
            <a:ext cx="2175519" cy="1685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600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51D310B-DC16-5C47-BF26-52C000AD16FE}"/>
              </a:ext>
            </a:extLst>
          </p:cNvPr>
          <p:cNvSpPr/>
          <p:nvPr/>
        </p:nvSpPr>
        <p:spPr>
          <a:xfrm>
            <a:off x="-1" y="1"/>
            <a:ext cx="12192001" cy="132556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A2A78C-250C-9148-9BAC-6AA6417867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Phylogenetic generalised linear mixed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9B4F29-86E5-784D-A58D-01B962E0A8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Mixed effects model where the phylogenetic non independence is accounted for by incorporating a phylogeny as a random effect.</a:t>
            </a:r>
          </a:p>
          <a:p>
            <a:r>
              <a:rPr lang="en-GB" dirty="0"/>
              <a:t>GLMM is a flexible approach that can model various types of Y, not just continuous variables (e.g., binary or count).</a:t>
            </a:r>
          </a:p>
          <a:p>
            <a:pPr lvl="1"/>
            <a:r>
              <a:rPr lang="en-GB" dirty="0">
                <a:solidFill>
                  <a:schemeClr val="accent2"/>
                </a:solidFill>
              </a:rPr>
              <a:t>Y is continuous</a:t>
            </a:r>
            <a:r>
              <a:rPr lang="en-GB" dirty="0"/>
              <a:t>: </a:t>
            </a:r>
            <a:r>
              <a:rPr lang="en-GB" b="1" dirty="0">
                <a:solidFill>
                  <a:schemeClr val="accent2"/>
                </a:solidFill>
              </a:rPr>
              <a:t>Gaussian model </a:t>
            </a:r>
            <a:r>
              <a:rPr lang="en-GB" dirty="0"/>
              <a:t>– equivalent to a GLS.</a:t>
            </a:r>
          </a:p>
          <a:p>
            <a:pPr lvl="1"/>
            <a:r>
              <a:rPr lang="en-GB" dirty="0"/>
              <a:t>Y is binary: Logit/</a:t>
            </a:r>
            <a:r>
              <a:rPr lang="en-GB" dirty="0" err="1"/>
              <a:t>probit</a:t>
            </a:r>
            <a:r>
              <a:rPr lang="en-GB" dirty="0"/>
              <a:t> model (aka, logistic regression)</a:t>
            </a:r>
          </a:p>
          <a:p>
            <a:pPr lvl="1"/>
            <a:r>
              <a:rPr lang="en-GB" dirty="0"/>
              <a:t>Y is a count: Poisson model</a:t>
            </a:r>
          </a:p>
          <a:p>
            <a:r>
              <a:rPr lang="en-GB" dirty="0"/>
              <a:t>Implementation:</a:t>
            </a:r>
          </a:p>
          <a:p>
            <a:pPr lvl="1"/>
            <a:r>
              <a:rPr lang="en-GB" dirty="0" err="1"/>
              <a:t>MCMCglmm</a:t>
            </a:r>
            <a:r>
              <a:rPr lang="en-GB" dirty="0"/>
              <a:t> R package.</a:t>
            </a:r>
          </a:p>
        </p:txBody>
      </p:sp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FB03FA87-42BD-201C-2BFB-4584A41E77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20000" y="4860000"/>
            <a:ext cx="2175519" cy="1685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5111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51D310B-DC16-5C47-BF26-52C000AD16FE}"/>
              </a:ext>
            </a:extLst>
          </p:cNvPr>
          <p:cNvSpPr/>
          <p:nvPr/>
        </p:nvSpPr>
        <p:spPr>
          <a:xfrm>
            <a:off x="-1" y="1"/>
            <a:ext cx="12192001" cy="132556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A2A78C-250C-9148-9BAC-6AA6417867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Practical demonstration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9B4F29-86E5-784D-A58D-01B962E0A8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We will now learn how to run phylogenetic GLS and GLMM in R using the caper and </a:t>
            </a:r>
            <a:r>
              <a:rPr lang="en-GB" dirty="0" err="1"/>
              <a:t>MCMCglmm</a:t>
            </a:r>
            <a:r>
              <a:rPr lang="en-GB" dirty="0"/>
              <a:t> packages respectively.</a:t>
            </a:r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29CAE71D-5232-031A-253A-359CCB1989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20000" y="4860000"/>
            <a:ext cx="2175519" cy="1685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9371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51D310B-DC16-5C47-BF26-52C000AD16FE}"/>
              </a:ext>
            </a:extLst>
          </p:cNvPr>
          <p:cNvSpPr/>
          <p:nvPr/>
        </p:nvSpPr>
        <p:spPr>
          <a:xfrm>
            <a:off x="-1" y="1"/>
            <a:ext cx="12192001" cy="132556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A2A78C-250C-9148-9BAC-6AA6417867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Prerequisites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9B4F29-86E5-784D-A58D-01B962E0A8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Required R libraries:</a:t>
            </a:r>
          </a:p>
          <a:p>
            <a:pPr lvl="1"/>
            <a:r>
              <a:rPr lang="en-GB" dirty="0"/>
              <a:t>caper</a:t>
            </a:r>
          </a:p>
          <a:p>
            <a:pPr lvl="1"/>
            <a:r>
              <a:rPr lang="en-GB" dirty="0" err="1"/>
              <a:t>MCMCglmm</a:t>
            </a:r>
            <a:endParaRPr lang="en-GB" dirty="0"/>
          </a:p>
          <a:p>
            <a:pPr lvl="1"/>
            <a:r>
              <a:rPr lang="en-GB" dirty="0" err="1"/>
              <a:t>geiger</a:t>
            </a:r>
            <a:endParaRPr lang="en-GB" dirty="0"/>
          </a:p>
          <a:p>
            <a:r>
              <a:rPr lang="en-GB" dirty="0"/>
              <a:t>Install caper and </a:t>
            </a:r>
            <a:r>
              <a:rPr lang="en-GB" dirty="0" err="1"/>
              <a:t>MCMCglmm</a:t>
            </a:r>
            <a:r>
              <a:rPr lang="en-GB" dirty="0"/>
              <a:t>:</a:t>
            </a:r>
          </a:p>
          <a:p>
            <a:pPr lvl="1"/>
            <a:r>
              <a:rPr lang="en-GB" dirty="0" err="1">
                <a:solidFill>
                  <a:schemeClr val="accent1"/>
                </a:solidFill>
              </a:rPr>
              <a:t>install.packages</a:t>
            </a:r>
            <a:r>
              <a:rPr lang="en-GB" dirty="0">
                <a:solidFill>
                  <a:schemeClr val="accent1"/>
                </a:solidFill>
              </a:rPr>
              <a:t>(c(“caper”, “</a:t>
            </a:r>
            <a:r>
              <a:rPr lang="en-GB" dirty="0" err="1">
                <a:solidFill>
                  <a:schemeClr val="accent1"/>
                </a:solidFill>
              </a:rPr>
              <a:t>MCMCglmm</a:t>
            </a:r>
            <a:r>
              <a:rPr lang="en-GB" dirty="0">
                <a:solidFill>
                  <a:schemeClr val="accent1"/>
                </a:solidFill>
              </a:rPr>
              <a:t>”, “</a:t>
            </a:r>
            <a:r>
              <a:rPr lang="en-GB" dirty="0" err="1">
                <a:solidFill>
                  <a:schemeClr val="accent1"/>
                </a:solidFill>
              </a:rPr>
              <a:t>geiger</a:t>
            </a:r>
            <a:r>
              <a:rPr lang="en-GB" dirty="0">
                <a:solidFill>
                  <a:schemeClr val="accent1"/>
                </a:solidFill>
              </a:rPr>
              <a:t>”)</a:t>
            </a:r>
          </a:p>
          <a:p>
            <a:r>
              <a:rPr lang="en-GB" dirty="0"/>
              <a:t>Download data and tree files:</a:t>
            </a:r>
          </a:p>
          <a:p>
            <a:pPr lvl="1"/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https://</a:t>
            </a:r>
            <a:r>
              <a:rPr lang="en-GB" dirty="0" err="1">
                <a:solidFill>
                  <a:schemeClr val="bg2">
                    <a:lumMod val="50000"/>
                  </a:schemeClr>
                </a:solidFill>
              </a:rPr>
              <a:t>github.com</a:t>
            </a:r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/</a:t>
            </a:r>
            <a:r>
              <a:rPr lang="en-GB" dirty="0" err="1">
                <a:solidFill>
                  <a:schemeClr val="bg2">
                    <a:lumMod val="50000"/>
                  </a:schemeClr>
                </a:solidFill>
              </a:rPr>
              <a:t>manabusakamoto</a:t>
            </a:r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/ProgPal2022</a:t>
            </a:r>
          </a:p>
          <a:p>
            <a:pPr lvl="1"/>
            <a:r>
              <a:rPr lang="en-GB" dirty="0" err="1">
                <a:solidFill>
                  <a:schemeClr val="bg2">
                    <a:lumMod val="50000"/>
                  </a:schemeClr>
                </a:solidFill>
              </a:rPr>
              <a:t>data.txt</a:t>
            </a:r>
            <a:r>
              <a:rPr lang="en-GB" dirty="0"/>
              <a:t>: skull morphometrics in theropod dinosaurs</a:t>
            </a:r>
          </a:p>
          <a:p>
            <a:pPr lvl="1"/>
            <a:r>
              <a:rPr lang="en-GB" dirty="0" err="1">
                <a:solidFill>
                  <a:schemeClr val="bg2">
                    <a:lumMod val="50000"/>
                  </a:schemeClr>
                </a:solidFill>
              </a:rPr>
              <a:t>tree.nex</a:t>
            </a:r>
            <a:r>
              <a:rPr lang="en-GB" dirty="0"/>
              <a:t>: phylogenetic tree for theropods in nexus file format</a:t>
            </a:r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DD7DF83F-E6AE-526E-C9C4-244012C58E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20000" y="4860000"/>
            <a:ext cx="2175519" cy="1685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7663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51D310B-DC16-5C47-BF26-52C000AD16FE}"/>
              </a:ext>
            </a:extLst>
          </p:cNvPr>
          <p:cNvSpPr/>
          <p:nvPr/>
        </p:nvSpPr>
        <p:spPr>
          <a:xfrm>
            <a:off x="-1" y="1"/>
            <a:ext cx="12192001" cy="132556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A2A78C-250C-9148-9BAC-6AA6417867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Basic data handling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9B4F29-86E5-784D-A58D-01B962E0A8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Navigate to the folder where you have your data and tree files and set it as your working directory.</a:t>
            </a:r>
          </a:p>
          <a:p>
            <a:pPr marL="457200" lvl="1" indent="0">
              <a:buNone/>
            </a:pPr>
            <a:r>
              <a:rPr lang="en-GB" dirty="0" err="1">
                <a:solidFill>
                  <a:schemeClr val="accent1"/>
                </a:solidFill>
              </a:rPr>
              <a:t>setwd</a:t>
            </a:r>
            <a:r>
              <a:rPr lang="en-GB" dirty="0">
                <a:solidFill>
                  <a:schemeClr val="accent1"/>
                </a:solidFill>
              </a:rPr>
              <a:t>(“FILEPATH”)</a:t>
            </a:r>
          </a:p>
          <a:p>
            <a:pPr marL="457200" lvl="1" indent="0">
              <a:buNone/>
            </a:pPr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# Replace “FILEPATH” with your own </a:t>
            </a:r>
            <a:r>
              <a:rPr lang="en-GB" dirty="0" err="1">
                <a:solidFill>
                  <a:schemeClr val="bg2">
                    <a:lumMod val="50000"/>
                  </a:schemeClr>
                </a:solidFill>
              </a:rPr>
              <a:t>filepath</a:t>
            </a:r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 to the desired folder.</a:t>
            </a:r>
          </a:p>
          <a:p>
            <a:r>
              <a:rPr lang="en-GB" dirty="0"/>
              <a:t>Read in the data file as a </a:t>
            </a:r>
            <a:r>
              <a:rPr lang="en-GB" dirty="0" err="1"/>
              <a:t>data.frame</a:t>
            </a:r>
            <a:r>
              <a:rPr lang="en-GB" dirty="0"/>
              <a:t> object</a:t>
            </a:r>
          </a:p>
          <a:p>
            <a:pPr marL="457200" lvl="1" indent="0">
              <a:buNone/>
            </a:pPr>
            <a:r>
              <a:rPr lang="en-GB" dirty="0" err="1">
                <a:solidFill>
                  <a:schemeClr val="accent1"/>
                </a:solidFill>
              </a:rPr>
              <a:t>df</a:t>
            </a:r>
            <a:r>
              <a:rPr lang="en-GB" dirty="0">
                <a:solidFill>
                  <a:schemeClr val="accent1"/>
                </a:solidFill>
              </a:rPr>
              <a:t> &lt;- </a:t>
            </a:r>
            <a:r>
              <a:rPr lang="en-GB" dirty="0" err="1">
                <a:solidFill>
                  <a:schemeClr val="accent1"/>
                </a:solidFill>
              </a:rPr>
              <a:t>read.delim</a:t>
            </a:r>
            <a:r>
              <a:rPr lang="en-GB" dirty="0">
                <a:solidFill>
                  <a:schemeClr val="accent1"/>
                </a:solidFill>
              </a:rPr>
              <a:t>(“</a:t>
            </a:r>
            <a:r>
              <a:rPr lang="en-GB" dirty="0" err="1">
                <a:solidFill>
                  <a:schemeClr val="accent1"/>
                </a:solidFill>
              </a:rPr>
              <a:t>data.txt</a:t>
            </a:r>
            <a:r>
              <a:rPr lang="en-GB" dirty="0">
                <a:solidFill>
                  <a:schemeClr val="accent1"/>
                </a:solidFill>
              </a:rPr>
              <a:t>”, </a:t>
            </a:r>
            <a:r>
              <a:rPr lang="en-GB" dirty="0" err="1">
                <a:solidFill>
                  <a:schemeClr val="accent1"/>
                </a:solidFill>
              </a:rPr>
              <a:t>stringsAsFactors</a:t>
            </a:r>
            <a:r>
              <a:rPr lang="en-GB" dirty="0">
                <a:solidFill>
                  <a:schemeClr val="accent1"/>
                </a:solidFill>
              </a:rPr>
              <a:t> = F, header = T)</a:t>
            </a:r>
          </a:p>
          <a:p>
            <a:pPr marL="457200" lvl="1" indent="0">
              <a:buNone/>
            </a:pPr>
            <a:r>
              <a:rPr lang="en-GB" dirty="0" err="1">
                <a:solidFill>
                  <a:schemeClr val="accent1"/>
                </a:solidFill>
              </a:rPr>
              <a:t>rownames</a:t>
            </a:r>
            <a:r>
              <a:rPr lang="en-GB" dirty="0">
                <a:solidFill>
                  <a:schemeClr val="accent1"/>
                </a:solidFill>
              </a:rPr>
              <a:t>(</a:t>
            </a:r>
            <a:r>
              <a:rPr lang="en-GB" dirty="0" err="1">
                <a:solidFill>
                  <a:schemeClr val="accent1"/>
                </a:solidFill>
              </a:rPr>
              <a:t>df</a:t>
            </a:r>
            <a:r>
              <a:rPr lang="en-GB" dirty="0">
                <a:solidFill>
                  <a:schemeClr val="accent1"/>
                </a:solidFill>
              </a:rPr>
              <a:t>) &lt;- </a:t>
            </a:r>
            <a:r>
              <a:rPr lang="en-GB" dirty="0" err="1">
                <a:solidFill>
                  <a:schemeClr val="accent1"/>
                </a:solidFill>
              </a:rPr>
              <a:t>df$Taxon</a:t>
            </a:r>
            <a:endParaRPr lang="en-GB" dirty="0">
              <a:solidFill>
                <a:schemeClr val="accent1"/>
              </a:solidFill>
            </a:endParaRPr>
          </a:p>
          <a:p>
            <a:r>
              <a:rPr lang="en-GB" dirty="0"/>
              <a:t>Read in tree file</a:t>
            </a:r>
          </a:p>
          <a:p>
            <a:pPr marL="457200" lvl="1" indent="0">
              <a:buNone/>
            </a:pPr>
            <a:r>
              <a:rPr lang="en-GB" dirty="0">
                <a:solidFill>
                  <a:schemeClr val="accent1"/>
                </a:solidFill>
              </a:rPr>
              <a:t>tr &lt;- </a:t>
            </a:r>
            <a:r>
              <a:rPr lang="en-GB" dirty="0" err="1">
                <a:solidFill>
                  <a:schemeClr val="accent1"/>
                </a:solidFill>
              </a:rPr>
              <a:t>read.nexus</a:t>
            </a:r>
            <a:r>
              <a:rPr lang="en-GB" dirty="0">
                <a:solidFill>
                  <a:schemeClr val="accent1"/>
                </a:solidFill>
              </a:rPr>
              <a:t>("</a:t>
            </a:r>
            <a:r>
              <a:rPr lang="en-GB" dirty="0" err="1">
                <a:solidFill>
                  <a:schemeClr val="accent1"/>
                </a:solidFill>
              </a:rPr>
              <a:t>tree.nex</a:t>
            </a:r>
            <a:r>
              <a:rPr lang="en-GB" dirty="0">
                <a:solidFill>
                  <a:schemeClr val="accent1"/>
                </a:solidFill>
              </a:rPr>
              <a:t>")</a:t>
            </a:r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DD7DF83F-E6AE-526E-C9C4-244012C58E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20000" y="4860000"/>
            <a:ext cx="2175519" cy="1685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4337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77CB691B-8516-4A98-4E50-094D77BBFEFD}"/>
              </a:ext>
            </a:extLst>
          </p:cNvPr>
          <p:cNvSpPr/>
          <p:nvPr/>
        </p:nvSpPr>
        <p:spPr>
          <a:xfrm>
            <a:off x="-1" y="1"/>
            <a:ext cx="12192001" cy="132556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75040E-8601-CC43-AB75-E4C0AE346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Why phylogeny is important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A2725EA3-E7B1-E503-BC83-2E50380C14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50478" y="1825625"/>
            <a:ext cx="5203321" cy="4351338"/>
          </a:xfrm>
        </p:spPr>
        <p:txBody>
          <a:bodyPr/>
          <a:lstStyle/>
          <a:p>
            <a:r>
              <a:rPr lang="en-US" dirty="0"/>
              <a:t>Suppose we are comparing traits across five taxa.</a:t>
            </a:r>
          </a:p>
          <a:p>
            <a:r>
              <a:rPr lang="en-US" dirty="0"/>
              <a:t>Directly comparing pairs assumes all comparisons are equal.</a:t>
            </a:r>
          </a:p>
        </p:txBody>
      </p:sp>
      <p:pic>
        <p:nvPicPr>
          <p:cNvPr id="8" name="Picture 7" descr="A bird standing on snow&#10;&#10;Description automatically generated with medium confidence">
            <a:extLst>
              <a:ext uri="{FF2B5EF4-FFF2-40B4-BE49-F238E27FC236}">
                <a16:creationId xmlns:a16="http://schemas.microsoft.com/office/drawing/2014/main" id="{7F3E5E55-2BBB-F87F-AF38-01FB718C30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07" t="9931" r="21370" b="21622"/>
          <a:stretch/>
        </p:blipFill>
        <p:spPr>
          <a:xfrm>
            <a:off x="1406555" y="2269306"/>
            <a:ext cx="1681286" cy="1285103"/>
          </a:xfrm>
          <a:prstGeom prst="rect">
            <a:avLst/>
          </a:prstGeom>
        </p:spPr>
      </p:pic>
      <p:pic>
        <p:nvPicPr>
          <p:cNvPr id="15" name="Picture 14" descr="A close up of a bug&#10;&#10;Description automatically generated with medium confidence">
            <a:extLst>
              <a:ext uri="{FF2B5EF4-FFF2-40B4-BE49-F238E27FC236}">
                <a16:creationId xmlns:a16="http://schemas.microsoft.com/office/drawing/2014/main" id="{0F1904CF-EFA3-E227-748C-C272117F7F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4341" y="5628452"/>
            <a:ext cx="1745164" cy="98165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2634E66-C704-414E-155A-FFFB7E5D07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3100" y="3531112"/>
            <a:ext cx="1043230" cy="2335428"/>
          </a:xfrm>
          <a:prstGeom prst="rect">
            <a:avLst/>
          </a:prstGeom>
        </p:spPr>
      </p:pic>
      <p:pic>
        <p:nvPicPr>
          <p:cNvPr id="23" name="Picture 22" descr="A green insect on a leaf&#10;&#10;Description automatically generated with medium confidence">
            <a:extLst>
              <a:ext uri="{FF2B5EF4-FFF2-40B4-BE49-F238E27FC236}">
                <a16:creationId xmlns:a16="http://schemas.microsoft.com/office/drawing/2014/main" id="{5AAA6953-483F-BD6A-AD36-10D1830F45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97544" y="5308790"/>
            <a:ext cx="1827532" cy="1301317"/>
          </a:xfrm>
          <a:prstGeom prst="rect">
            <a:avLst/>
          </a:prstGeom>
        </p:spPr>
      </p:pic>
      <p:pic>
        <p:nvPicPr>
          <p:cNvPr id="25" name="Picture 24" descr="A small rodent on the ground&#10;&#10;Description automatically generated with medium confidence">
            <a:extLst>
              <a:ext uri="{FF2B5EF4-FFF2-40B4-BE49-F238E27FC236}">
                <a16:creationId xmlns:a16="http://schemas.microsoft.com/office/drawing/2014/main" id="{791BF982-2E4D-2C5F-F2A1-437EF6CAA4B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43186" r="48695" b="4697"/>
          <a:stretch/>
        </p:blipFill>
        <p:spPr>
          <a:xfrm>
            <a:off x="3919960" y="2040348"/>
            <a:ext cx="1956526" cy="1326445"/>
          </a:xfrm>
          <a:prstGeom prst="rect">
            <a:avLst/>
          </a:prstGeom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A48D27F-506F-3D55-4C3A-11B31F30AA3A}"/>
              </a:ext>
            </a:extLst>
          </p:cNvPr>
          <p:cNvCxnSpPr/>
          <p:nvPr/>
        </p:nvCxnSpPr>
        <p:spPr>
          <a:xfrm>
            <a:off x="3223727" y="3133121"/>
            <a:ext cx="470232" cy="170699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91ACEE0-08B4-6B82-FAC1-48847BB74DE4}"/>
              </a:ext>
            </a:extLst>
          </p:cNvPr>
          <p:cNvCxnSpPr>
            <a:cxnSpLocks/>
            <a:endCxn id="23" idx="0"/>
          </p:cNvCxnSpPr>
          <p:nvPr/>
        </p:nvCxnSpPr>
        <p:spPr>
          <a:xfrm flipH="1">
            <a:off x="4711310" y="3554409"/>
            <a:ext cx="78905" cy="1754381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F5A57CD-479B-2A30-2C87-6D7288EF9321}"/>
              </a:ext>
            </a:extLst>
          </p:cNvPr>
          <p:cNvCxnSpPr>
            <a:cxnSpLocks/>
          </p:cNvCxnSpPr>
          <p:nvPr/>
        </p:nvCxnSpPr>
        <p:spPr>
          <a:xfrm flipH="1">
            <a:off x="1275489" y="3701531"/>
            <a:ext cx="417387" cy="390691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08032C1-6C5E-FF75-104C-8EC57A90D482}"/>
              </a:ext>
            </a:extLst>
          </p:cNvPr>
          <p:cNvCxnSpPr>
            <a:cxnSpLocks/>
          </p:cNvCxnSpPr>
          <p:nvPr/>
        </p:nvCxnSpPr>
        <p:spPr>
          <a:xfrm flipH="1">
            <a:off x="3053139" y="3455454"/>
            <a:ext cx="1057572" cy="2172998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65DB77FE-A1C9-FEC9-94F6-3332135F6C0E}"/>
              </a:ext>
            </a:extLst>
          </p:cNvPr>
          <p:cNvCxnSpPr>
            <a:cxnSpLocks/>
          </p:cNvCxnSpPr>
          <p:nvPr/>
        </p:nvCxnSpPr>
        <p:spPr>
          <a:xfrm flipH="1" flipV="1">
            <a:off x="930394" y="4751447"/>
            <a:ext cx="600398" cy="1056446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65C22290-DB33-DCED-A38E-E47176B8E5F3}"/>
              </a:ext>
            </a:extLst>
          </p:cNvPr>
          <p:cNvCxnSpPr>
            <a:cxnSpLocks/>
          </p:cNvCxnSpPr>
          <p:nvPr/>
        </p:nvCxnSpPr>
        <p:spPr>
          <a:xfrm>
            <a:off x="2333695" y="3767369"/>
            <a:ext cx="22315" cy="1861083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DBCCA550-FD93-8CA3-7C17-3976E8CB0C27}"/>
              </a:ext>
            </a:extLst>
          </p:cNvPr>
          <p:cNvCxnSpPr>
            <a:cxnSpLocks/>
          </p:cNvCxnSpPr>
          <p:nvPr/>
        </p:nvCxnSpPr>
        <p:spPr>
          <a:xfrm flipH="1" flipV="1">
            <a:off x="2730241" y="3554409"/>
            <a:ext cx="1065827" cy="1629191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B2FC211F-BCDE-766E-EF9B-DB2D1EB89557}"/>
              </a:ext>
            </a:extLst>
          </p:cNvPr>
          <p:cNvCxnSpPr>
            <a:cxnSpLocks/>
          </p:cNvCxnSpPr>
          <p:nvPr/>
        </p:nvCxnSpPr>
        <p:spPr>
          <a:xfrm flipH="1">
            <a:off x="835572" y="3450942"/>
            <a:ext cx="3040877" cy="1175315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87DD7D4-BE34-8E92-7B27-1B00DB437B8F}"/>
              </a:ext>
            </a:extLst>
          </p:cNvPr>
          <p:cNvCxnSpPr>
            <a:cxnSpLocks/>
          </p:cNvCxnSpPr>
          <p:nvPr/>
        </p:nvCxnSpPr>
        <p:spPr>
          <a:xfrm>
            <a:off x="3430240" y="5959448"/>
            <a:ext cx="409105" cy="8489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433511F3-2B44-62DD-A0C8-A109CB47F2C2}"/>
              </a:ext>
            </a:extLst>
          </p:cNvPr>
          <p:cNvCxnSpPr>
            <a:cxnSpLocks/>
          </p:cNvCxnSpPr>
          <p:nvPr/>
        </p:nvCxnSpPr>
        <p:spPr>
          <a:xfrm flipH="1" flipV="1">
            <a:off x="933314" y="4599132"/>
            <a:ext cx="2816123" cy="709658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49065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51D310B-DC16-5C47-BF26-52C000AD16FE}"/>
              </a:ext>
            </a:extLst>
          </p:cNvPr>
          <p:cNvSpPr/>
          <p:nvPr/>
        </p:nvSpPr>
        <p:spPr>
          <a:xfrm>
            <a:off x="-1" y="1"/>
            <a:ext cx="12192001" cy="132556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A2A78C-250C-9148-9BAC-6AA6417867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chemeClr val="bg2"/>
                </a:solidFill>
              </a:rPr>
              <a:t>Phylogenetic GLS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9B4F29-86E5-784D-A58D-01B962E0A8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Load the caper library:</a:t>
            </a:r>
          </a:p>
          <a:p>
            <a:pPr marL="457200" lvl="1" indent="0">
              <a:buNone/>
            </a:pPr>
            <a:r>
              <a:rPr lang="en-GB" dirty="0">
                <a:solidFill>
                  <a:schemeClr val="accent1"/>
                </a:solidFill>
              </a:rPr>
              <a:t>library(caper)</a:t>
            </a:r>
          </a:p>
          <a:p>
            <a:r>
              <a:rPr lang="en-GB" dirty="0"/>
              <a:t>Set up comparative data object and call it </a:t>
            </a:r>
            <a:r>
              <a:rPr lang="en-GB" dirty="0" err="1">
                <a:solidFill>
                  <a:schemeClr val="accent1"/>
                </a:solidFill>
              </a:rPr>
              <a:t>dt.pgls</a:t>
            </a:r>
            <a:r>
              <a:rPr lang="en-GB" dirty="0"/>
              <a:t> (or whatever)</a:t>
            </a:r>
          </a:p>
          <a:p>
            <a:pPr marL="457200" lvl="1" indent="0">
              <a:buNone/>
            </a:pPr>
            <a:r>
              <a:rPr lang="en-GB" dirty="0" err="1">
                <a:solidFill>
                  <a:schemeClr val="accent1"/>
                </a:solidFill>
              </a:rPr>
              <a:t>dt.pgls</a:t>
            </a:r>
            <a:r>
              <a:rPr lang="en-GB" dirty="0">
                <a:solidFill>
                  <a:schemeClr val="accent1"/>
                </a:solidFill>
              </a:rPr>
              <a:t> &lt;- </a:t>
            </a:r>
            <a:r>
              <a:rPr lang="en-GB" dirty="0" err="1">
                <a:solidFill>
                  <a:schemeClr val="accent1"/>
                </a:solidFill>
              </a:rPr>
              <a:t>comparative.data</a:t>
            </a:r>
            <a:r>
              <a:rPr lang="en-GB" dirty="0">
                <a:solidFill>
                  <a:schemeClr val="accent1"/>
                </a:solidFill>
              </a:rPr>
              <a:t>(tr, </a:t>
            </a:r>
            <a:r>
              <a:rPr lang="en-GB" dirty="0" err="1">
                <a:solidFill>
                  <a:schemeClr val="accent1"/>
                </a:solidFill>
              </a:rPr>
              <a:t>df</a:t>
            </a:r>
            <a:r>
              <a:rPr lang="en-GB" dirty="0">
                <a:solidFill>
                  <a:schemeClr val="accent1"/>
                </a:solidFill>
              </a:rPr>
              <a:t>, Taxon, </a:t>
            </a:r>
            <a:r>
              <a:rPr lang="en-GB" dirty="0" err="1">
                <a:solidFill>
                  <a:schemeClr val="accent1"/>
                </a:solidFill>
              </a:rPr>
              <a:t>vcv</a:t>
            </a:r>
            <a:r>
              <a:rPr lang="en-GB" dirty="0">
                <a:solidFill>
                  <a:schemeClr val="accent1"/>
                </a:solidFill>
              </a:rPr>
              <a:t>=TRUE, </a:t>
            </a:r>
            <a:r>
              <a:rPr lang="en-GB" dirty="0" err="1">
                <a:solidFill>
                  <a:schemeClr val="accent1"/>
                </a:solidFill>
              </a:rPr>
              <a:t>vcv.dim</a:t>
            </a:r>
            <a:r>
              <a:rPr lang="en-GB" dirty="0">
                <a:solidFill>
                  <a:schemeClr val="accent1"/>
                </a:solidFill>
              </a:rPr>
              <a:t>=3)</a:t>
            </a:r>
          </a:p>
          <a:p>
            <a:r>
              <a:rPr lang="en-GB" dirty="0"/>
              <a:t>Fit phylogenetic GLS model</a:t>
            </a:r>
          </a:p>
          <a:p>
            <a:pPr marL="457200" lvl="1" indent="0">
              <a:buNone/>
            </a:pPr>
            <a:r>
              <a:rPr lang="en-GB" dirty="0">
                <a:solidFill>
                  <a:schemeClr val="accent1"/>
                </a:solidFill>
              </a:rPr>
              <a:t>pgls.1 &lt;- </a:t>
            </a:r>
            <a:r>
              <a:rPr lang="en-GB" dirty="0" err="1">
                <a:solidFill>
                  <a:schemeClr val="accent1"/>
                </a:solidFill>
              </a:rPr>
              <a:t>pgls</a:t>
            </a:r>
            <a:r>
              <a:rPr lang="en-GB" dirty="0">
                <a:solidFill>
                  <a:schemeClr val="accent1"/>
                </a:solidFill>
              </a:rPr>
              <a:t>(</a:t>
            </a:r>
            <a:r>
              <a:rPr lang="en-GB" dirty="0" err="1">
                <a:solidFill>
                  <a:schemeClr val="accent1"/>
                </a:solidFill>
              </a:rPr>
              <a:t>L_PreOrbit</a:t>
            </a:r>
            <a:r>
              <a:rPr lang="en-GB" dirty="0">
                <a:solidFill>
                  <a:schemeClr val="accent1"/>
                </a:solidFill>
              </a:rPr>
              <a:t> ~ </a:t>
            </a:r>
            <a:r>
              <a:rPr lang="en-GB" dirty="0" err="1">
                <a:solidFill>
                  <a:schemeClr val="accent1"/>
                </a:solidFill>
              </a:rPr>
              <a:t>W_Sk</a:t>
            </a:r>
            <a:r>
              <a:rPr lang="en-GB" dirty="0">
                <a:solidFill>
                  <a:schemeClr val="accent1"/>
                </a:solidFill>
              </a:rPr>
              <a:t>, </a:t>
            </a:r>
            <a:r>
              <a:rPr lang="en-GB" dirty="0" err="1">
                <a:solidFill>
                  <a:schemeClr val="accent1"/>
                </a:solidFill>
              </a:rPr>
              <a:t>dt.pgls</a:t>
            </a:r>
            <a:r>
              <a:rPr lang="en-GB" dirty="0">
                <a:solidFill>
                  <a:schemeClr val="accent1"/>
                </a:solidFill>
              </a:rPr>
              <a:t>, lambda='ML’)</a:t>
            </a:r>
          </a:p>
          <a:p>
            <a:r>
              <a:rPr lang="en-GB" dirty="0"/>
              <a:t>Check summary of GLS output</a:t>
            </a:r>
          </a:p>
          <a:p>
            <a:pPr marL="457200" lvl="1" indent="0">
              <a:buNone/>
            </a:pPr>
            <a:r>
              <a:rPr lang="en-GB" dirty="0">
                <a:solidFill>
                  <a:schemeClr val="accent1"/>
                </a:solidFill>
              </a:rPr>
              <a:t>summary(pgls.1)</a:t>
            </a:r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EB2928A7-A0DD-6E6B-1D72-0D4FD76493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20000" y="4860000"/>
            <a:ext cx="2175519" cy="1685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9046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51D310B-DC16-5C47-BF26-52C000AD16FE}"/>
              </a:ext>
            </a:extLst>
          </p:cNvPr>
          <p:cNvSpPr/>
          <p:nvPr/>
        </p:nvSpPr>
        <p:spPr>
          <a:xfrm>
            <a:off x="-1" y="1"/>
            <a:ext cx="12192001" cy="132556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A2A78C-250C-9148-9BAC-6AA6417867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chemeClr val="bg2"/>
                </a:solidFill>
              </a:rPr>
              <a:t>Phylogenetic GLS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7262EB5C-014F-7DDF-8125-C50404B34BB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2" y="1825625"/>
            <a:ext cx="5181600" cy="2060400"/>
          </a:xfrm>
          <a:prstGeom prst="rect">
            <a:avLst/>
          </a:prstGeom>
        </p:spPr>
      </p:pic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EB2928A7-A0DD-6E6B-1D72-0D4FD76493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0000" y="4860000"/>
            <a:ext cx="2175519" cy="1685727"/>
          </a:xfrm>
          <a:prstGeom prst="rect">
            <a:avLst/>
          </a:prstGeom>
        </p:spPr>
      </p:pic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5722784A-4882-227D-CBB9-B05355D4BEE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Significant relationship between response variable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L_PreOrbit</a:t>
            </a:r>
            <a:r>
              <a:rPr lang="en-US" dirty="0"/>
              <a:t> and predictor variable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W_Sk</a:t>
            </a:r>
            <a:r>
              <a:rPr lang="en-US" dirty="0"/>
              <a:t>.</a:t>
            </a:r>
          </a:p>
          <a:p>
            <a:r>
              <a:rPr lang="en-US" dirty="0"/>
              <a:t>We’ve also estimated lambda in this model.</a:t>
            </a:r>
          </a:p>
          <a:p>
            <a:pPr lvl="1"/>
            <a:r>
              <a:rPr lang="en-US" dirty="0"/>
              <a:t>Lambda = 0.867</a:t>
            </a:r>
          </a:p>
          <a:p>
            <a:pPr lvl="1"/>
            <a:r>
              <a:rPr lang="en-US" dirty="0"/>
              <a:t>So there’s a bit of noise/departure from Brownian motion.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A9365BC-D56A-0E1B-50D7-3D734F7F5E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2202" y="4769719"/>
            <a:ext cx="3382764" cy="1882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2096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51D310B-DC16-5C47-BF26-52C000AD16FE}"/>
              </a:ext>
            </a:extLst>
          </p:cNvPr>
          <p:cNvSpPr/>
          <p:nvPr/>
        </p:nvSpPr>
        <p:spPr>
          <a:xfrm>
            <a:off x="-1" y="1"/>
            <a:ext cx="12192001" cy="132556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A2A78C-250C-9148-9BAC-6AA6417867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chemeClr val="bg2"/>
                </a:solidFill>
              </a:rPr>
              <a:t>Phylogenetic GLS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5722784A-4882-227D-CBB9-B05355D4BE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We could visualise the branch transformation using the estimated lambda</a:t>
            </a:r>
          </a:p>
          <a:p>
            <a:pPr marL="457200" lvl="1" indent="0">
              <a:buNone/>
            </a:pPr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# extract estimated lambda value from </a:t>
            </a:r>
            <a:r>
              <a:rPr lang="en-GB" dirty="0" err="1">
                <a:solidFill>
                  <a:schemeClr val="bg2">
                    <a:lumMod val="50000"/>
                  </a:schemeClr>
                </a:solidFill>
              </a:rPr>
              <a:t>pGLS</a:t>
            </a:r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 model</a:t>
            </a:r>
          </a:p>
          <a:p>
            <a:pPr marL="457200" lvl="1" indent="0">
              <a:buNone/>
            </a:pPr>
            <a:r>
              <a:rPr lang="en-GB" dirty="0">
                <a:solidFill>
                  <a:schemeClr val="accent1"/>
                </a:solidFill>
              </a:rPr>
              <a:t>lambda &lt;- pgls.1$param[2]</a:t>
            </a:r>
          </a:p>
          <a:p>
            <a:pPr marL="457200" lvl="1" indent="0">
              <a:buNone/>
            </a:pPr>
            <a:endParaRPr lang="en-GB" dirty="0">
              <a:solidFill>
                <a:schemeClr val="accent1"/>
              </a:solidFill>
            </a:endParaRPr>
          </a:p>
          <a:p>
            <a:pPr marL="457200" lvl="1" indent="0">
              <a:buNone/>
            </a:pPr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#load </a:t>
            </a:r>
            <a:r>
              <a:rPr lang="en-GB" dirty="0" err="1">
                <a:solidFill>
                  <a:schemeClr val="bg2">
                    <a:lumMod val="50000"/>
                  </a:schemeClr>
                </a:solidFill>
              </a:rPr>
              <a:t>geiger</a:t>
            </a:r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 R package</a:t>
            </a:r>
          </a:p>
          <a:p>
            <a:pPr marL="457200" lvl="1" indent="0">
              <a:buNone/>
            </a:pPr>
            <a:r>
              <a:rPr lang="en-GB" dirty="0">
                <a:solidFill>
                  <a:schemeClr val="accent1"/>
                </a:solidFill>
              </a:rPr>
              <a:t>library(</a:t>
            </a:r>
            <a:r>
              <a:rPr lang="en-GB" dirty="0" err="1">
                <a:solidFill>
                  <a:schemeClr val="accent1"/>
                </a:solidFill>
              </a:rPr>
              <a:t>geiger</a:t>
            </a:r>
            <a:r>
              <a:rPr lang="en-GB" dirty="0">
                <a:solidFill>
                  <a:schemeClr val="accent1"/>
                </a:solidFill>
              </a:rPr>
              <a:t>)</a:t>
            </a:r>
          </a:p>
          <a:p>
            <a:pPr marL="457200" lvl="1" indent="0">
              <a:buNone/>
            </a:pPr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# rescale branches by lambda</a:t>
            </a:r>
          </a:p>
          <a:p>
            <a:pPr marL="457200" lvl="1" indent="0">
              <a:buNone/>
            </a:pPr>
            <a:r>
              <a:rPr lang="en-GB" dirty="0" err="1">
                <a:solidFill>
                  <a:schemeClr val="accent1"/>
                </a:solidFill>
              </a:rPr>
              <a:t>tr.lambda</a:t>
            </a:r>
            <a:r>
              <a:rPr lang="en-GB" dirty="0">
                <a:solidFill>
                  <a:schemeClr val="accent1"/>
                </a:solidFill>
              </a:rPr>
              <a:t> &lt;- rescale(tr, "lambda", lambda)</a:t>
            </a:r>
          </a:p>
        </p:txBody>
      </p:sp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EB2928A7-A0DD-6E6B-1D72-0D4FD76493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20000" y="4860000"/>
            <a:ext cx="2175519" cy="1685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8399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51D310B-DC16-5C47-BF26-52C000AD16FE}"/>
              </a:ext>
            </a:extLst>
          </p:cNvPr>
          <p:cNvSpPr/>
          <p:nvPr/>
        </p:nvSpPr>
        <p:spPr>
          <a:xfrm>
            <a:off x="-1" y="1"/>
            <a:ext cx="12192001" cy="132556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A2A78C-250C-9148-9BAC-6AA6417867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chemeClr val="bg2"/>
                </a:solidFill>
              </a:rPr>
              <a:t>Phylogenetic GLS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9B4F29-86E5-784D-A58D-01B962E0A82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Plot unscaled tree and lambda-scaled tree side by side</a:t>
            </a:r>
            <a:endParaRPr lang="en-GB" dirty="0">
              <a:solidFill>
                <a:schemeClr val="accent1"/>
              </a:solidFill>
            </a:endParaRPr>
          </a:p>
          <a:p>
            <a:pPr marL="457200" lvl="1" indent="0">
              <a:buNone/>
            </a:pPr>
            <a:r>
              <a:rPr lang="en-GB" dirty="0">
                <a:solidFill>
                  <a:schemeClr val="accent1"/>
                </a:solidFill>
              </a:rPr>
              <a:t>par(</a:t>
            </a:r>
            <a:r>
              <a:rPr lang="en-GB" dirty="0" err="1">
                <a:solidFill>
                  <a:schemeClr val="accent1"/>
                </a:solidFill>
              </a:rPr>
              <a:t>mfrow</a:t>
            </a:r>
            <a:r>
              <a:rPr lang="en-GB" dirty="0">
                <a:solidFill>
                  <a:schemeClr val="accent1"/>
                </a:solidFill>
              </a:rPr>
              <a:t> = c(1,2))</a:t>
            </a:r>
          </a:p>
          <a:p>
            <a:pPr marL="457200" lvl="1" indent="0">
              <a:buNone/>
            </a:pPr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# plot unscaled tree</a:t>
            </a:r>
          </a:p>
          <a:p>
            <a:pPr marL="457200" lvl="1" indent="0">
              <a:buNone/>
            </a:pPr>
            <a:r>
              <a:rPr lang="en-GB" dirty="0">
                <a:solidFill>
                  <a:schemeClr val="accent1"/>
                </a:solidFill>
              </a:rPr>
              <a:t>plot(tr, </a:t>
            </a:r>
            <a:r>
              <a:rPr lang="en-GB" dirty="0" err="1">
                <a:solidFill>
                  <a:schemeClr val="accent1"/>
                </a:solidFill>
              </a:rPr>
              <a:t>show.tip.label</a:t>
            </a:r>
            <a:r>
              <a:rPr lang="en-GB" dirty="0">
                <a:solidFill>
                  <a:schemeClr val="accent1"/>
                </a:solidFill>
              </a:rPr>
              <a:t> = F)</a:t>
            </a:r>
          </a:p>
          <a:p>
            <a:pPr marL="457200" lvl="1" indent="0">
              <a:buNone/>
            </a:pPr>
            <a:r>
              <a:rPr lang="en-GB" dirty="0" err="1">
                <a:solidFill>
                  <a:schemeClr val="accent1"/>
                </a:solidFill>
              </a:rPr>
              <a:t>axisPhylo</a:t>
            </a:r>
            <a:r>
              <a:rPr lang="en-GB" dirty="0">
                <a:solidFill>
                  <a:schemeClr val="accent1"/>
                </a:solidFill>
              </a:rPr>
              <a:t>()</a:t>
            </a:r>
          </a:p>
          <a:p>
            <a:pPr marL="457200" lvl="1" indent="0">
              <a:buNone/>
            </a:pPr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# plot lambda-scaled tree</a:t>
            </a:r>
          </a:p>
          <a:p>
            <a:pPr marL="457200" lvl="1" indent="0">
              <a:buNone/>
            </a:pPr>
            <a:r>
              <a:rPr lang="en-GB" dirty="0">
                <a:solidFill>
                  <a:schemeClr val="accent1"/>
                </a:solidFill>
              </a:rPr>
              <a:t>plot(</a:t>
            </a:r>
            <a:r>
              <a:rPr lang="en-GB" dirty="0" err="1">
                <a:solidFill>
                  <a:schemeClr val="accent1"/>
                </a:solidFill>
              </a:rPr>
              <a:t>tr.lambda</a:t>
            </a:r>
            <a:r>
              <a:rPr lang="en-GB" dirty="0">
                <a:solidFill>
                  <a:schemeClr val="accent1"/>
                </a:solidFill>
              </a:rPr>
              <a:t>, </a:t>
            </a:r>
            <a:r>
              <a:rPr lang="en-GB" dirty="0" err="1">
                <a:solidFill>
                  <a:schemeClr val="accent1"/>
                </a:solidFill>
              </a:rPr>
              <a:t>show.tip.label</a:t>
            </a:r>
            <a:r>
              <a:rPr lang="en-GB" dirty="0">
                <a:solidFill>
                  <a:schemeClr val="accent1"/>
                </a:solidFill>
              </a:rPr>
              <a:t> = F)</a:t>
            </a:r>
          </a:p>
          <a:p>
            <a:pPr marL="457200" lvl="1" indent="0">
              <a:buNone/>
            </a:pPr>
            <a:r>
              <a:rPr lang="en-GB" dirty="0" err="1">
                <a:solidFill>
                  <a:schemeClr val="accent1"/>
                </a:solidFill>
              </a:rPr>
              <a:t>axisPhylo</a:t>
            </a:r>
            <a:r>
              <a:rPr lang="en-GB" dirty="0">
                <a:solidFill>
                  <a:schemeClr val="accent1"/>
                </a:solidFill>
              </a:rPr>
              <a:t>()</a:t>
            </a:r>
          </a:p>
          <a:p>
            <a:pPr marL="457200" lvl="1" indent="0">
              <a:buNone/>
            </a:pPr>
            <a:r>
              <a:rPr lang="en-GB" dirty="0">
                <a:solidFill>
                  <a:schemeClr val="accent1"/>
                </a:solidFill>
              </a:rPr>
              <a:t>layout(1) </a:t>
            </a:r>
            <a:r>
              <a:rPr lang="en-GB" dirty="0">
                <a:solidFill>
                  <a:schemeClr val="bg2">
                    <a:lumMod val="50000"/>
                  </a:schemeClr>
                </a:solidFill>
              </a:rPr>
              <a:t># reset graphics layout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B617F4A-B264-99CC-3608-11AA16DDE3F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l="7965" t="10482" r="5602" b="6414"/>
          <a:stretch/>
        </p:blipFill>
        <p:spPr>
          <a:xfrm>
            <a:off x="6638795" y="1509619"/>
            <a:ext cx="5386191" cy="5178782"/>
          </a:xfrm>
        </p:spPr>
      </p:pic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42E435B9-32CA-F73A-07F2-D8AB2AB70E05}"/>
              </a:ext>
            </a:extLst>
          </p:cNvPr>
          <p:cNvSpPr/>
          <p:nvPr/>
        </p:nvSpPr>
        <p:spPr>
          <a:xfrm>
            <a:off x="9010436" y="4633645"/>
            <a:ext cx="1541124" cy="1294544"/>
          </a:xfrm>
          <a:prstGeom prst="wedgeRoundRectCallout">
            <a:avLst>
              <a:gd name="adj1" fmla="val 37528"/>
              <a:gd name="adj2" fmla="val -62253"/>
              <a:gd name="adj3" fmla="val 16667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Slight compression of internal branches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29F129-7CD9-0C68-1B59-47C6CF3C2EF7}"/>
              </a:ext>
            </a:extLst>
          </p:cNvPr>
          <p:cNvSpPr txBox="1"/>
          <p:nvPr/>
        </p:nvSpPr>
        <p:spPr>
          <a:xfrm>
            <a:off x="9780998" y="1390928"/>
            <a:ext cx="2251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Branches scaled by 𝜆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5259125-6C0D-F4C6-3253-589A97D3EF3E}"/>
              </a:ext>
            </a:extLst>
          </p:cNvPr>
          <p:cNvSpPr txBox="1"/>
          <p:nvPr/>
        </p:nvSpPr>
        <p:spPr>
          <a:xfrm>
            <a:off x="6764558" y="1390928"/>
            <a:ext cx="1931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Branches unscaled</a:t>
            </a:r>
          </a:p>
        </p:txBody>
      </p:sp>
    </p:spTree>
    <p:extLst>
      <p:ext uri="{BB962C8B-B14F-4D97-AF65-F5344CB8AC3E}">
        <p14:creationId xmlns:p14="http://schemas.microsoft.com/office/powerpoint/2010/main" val="245018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51D310B-DC16-5C47-BF26-52C000AD16FE}"/>
              </a:ext>
            </a:extLst>
          </p:cNvPr>
          <p:cNvSpPr/>
          <p:nvPr/>
        </p:nvSpPr>
        <p:spPr>
          <a:xfrm>
            <a:off x="-1" y="1"/>
            <a:ext cx="12192001" cy="132556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A2A78C-250C-9148-9BAC-6AA6417867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chemeClr val="bg2"/>
                </a:solidFill>
              </a:rPr>
              <a:t>Phylogenetic GLMM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B4810018-CA94-6FCF-833C-8B98B63D73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Now let’s try fitting a phylogenetic GLMM using the </a:t>
            </a:r>
            <a:r>
              <a:rPr lang="en-US" dirty="0" err="1"/>
              <a:t>MCMCglmm</a:t>
            </a:r>
            <a:r>
              <a:rPr lang="en-US" dirty="0"/>
              <a:t> package.</a:t>
            </a:r>
          </a:p>
          <a:p>
            <a:r>
              <a:rPr lang="en-US" dirty="0" err="1"/>
              <a:t>MCMCglmm</a:t>
            </a:r>
            <a:r>
              <a:rPr lang="en-US" dirty="0"/>
              <a:t> uses a Bayesian implementation of GLMM.</a:t>
            </a:r>
          </a:p>
          <a:p>
            <a:r>
              <a:rPr lang="en-US" dirty="0"/>
              <a:t>This involves a bit more model set up – i.e., defining priors.</a:t>
            </a:r>
          </a:p>
        </p:txBody>
      </p:sp>
      <p:pic>
        <p:nvPicPr>
          <p:cNvPr id="14" name="Picture 13" descr="Logo&#10;&#10;Description automatically generated">
            <a:extLst>
              <a:ext uri="{FF2B5EF4-FFF2-40B4-BE49-F238E27FC236}">
                <a16:creationId xmlns:a16="http://schemas.microsoft.com/office/drawing/2014/main" id="{64114A8B-EA15-D836-E0F4-EA49B1EA91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0000" y="4860000"/>
            <a:ext cx="2175519" cy="1685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6067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51D310B-DC16-5C47-BF26-52C000AD16FE}"/>
              </a:ext>
            </a:extLst>
          </p:cNvPr>
          <p:cNvSpPr/>
          <p:nvPr/>
        </p:nvSpPr>
        <p:spPr>
          <a:xfrm>
            <a:off x="-1" y="1"/>
            <a:ext cx="12192001" cy="132556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A2A78C-250C-9148-9BAC-6AA6417867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chemeClr val="bg2"/>
                </a:solidFill>
              </a:rPr>
              <a:t>Phylogenetic GLMM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B4810018-CA94-6FCF-833C-8B98B63D73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# Load MCMC R package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</a:rPr>
              <a:t>library(</a:t>
            </a:r>
            <a:r>
              <a:rPr lang="en-US" dirty="0" err="1">
                <a:solidFill>
                  <a:schemeClr val="accent1"/>
                </a:solidFill>
              </a:rPr>
              <a:t>MCMCglmm</a:t>
            </a:r>
            <a:r>
              <a:rPr lang="en-US" dirty="0">
                <a:solidFill>
                  <a:schemeClr val="accent1"/>
                </a:solidFill>
              </a:rPr>
              <a:t>)</a:t>
            </a:r>
          </a:p>
          <a:p>
            <a:pPr marL="0" indent="0">
              <a:buNone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# set priors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</a:rPr>
              <a:t>prior1 &lt;- list(R = list(V=1, nu=0.002), G=list(G1 = list(V = 1, nu = 1, </a:t>
            </a:r>
            <a:r>
              <a:rPr lang="en-US" dirty="0" err="1">
                <a:solidFill>
                  <a:schemeClr val="accent1"/>
                </a:solidFill>
              </a:rPr>
              <a:t>alpha.mu</a:t>
            </a:r>
            <a:r>
              <a:rPr lang="en-US" dirty="0">
                <a:solidFill>
                  <a:schemeClr val="accent1"/>
                </a:solidFill>
              </a:rPr>
              <a:t> = 0, </a:t>
            </a:r>
            <a:r>
              <a:rPr lang="en-US" dirty="0" err="1">
                <a:solidFill>
                  <a:schemeClr val="accent1"/>
                </a:solidFill>
              </a:rPr>
              <a:t>alpha.V</a:t>
            </a:r>
            <a:r>
              <a:rPr lang="en-US" dirty="0">
                <a:solidFill>
                  <a:schemeClr val="accent1"/>
                </a:solidFill>
              </a:rPr>
              <a:t> = 25^2)))</a:t>
            </a:r>
          </a:p>
          <a:p>
            <a:pPr marL="0" indent="0">
              <a:buNone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# set number of iterations</a:t>
            </a:r>
          </a:p>
          <a:p>
            <a:pPr marL="0" indent="0">
              <a:buNone/>
            </a:pPr>
            <a:r>
              <a:rPr lang="en-US" dirty="0" err="1">
                <a:solidFill>
                  <a:schemeClr val="accent1"/>
                </a:solidFill>
              </a:rPr>
              <a:t>nitt</a:t>
            </a:r>
            <a:r>
              <a:rPr lang="en-US" dirty="0">
                <a:solidFill>
                  <a:schemeClr val="accent1"/>
                </a:solidFill>
              </a:rPr>
              <a:t> &lt;- 5E05</a:t>
            </a:r>
          </a:p>
          <a:p>
            <a:pPr marL="0" indent="0">
              <a:buNone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# set sampling interval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</a:rPr>
              <a:t>thin &lt;- 1E03</a:t>
            </a:r>
          </a:p>
          <a:p>
            <a:pPr marL="0" indent="0">
              <a:buNone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# set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burnin</a:t>
            </a:r>
            <a:endParaRPr lang="en-US" dirty="0">
              <a:solidFill>
                <a:schemeClr val="bg2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en-US" dirty="0" err="1">
                <a:solidFill>
                  <a:schemeClr val="accent1"/>
                </a:solidFill>
              </a:rPr>
              <a:t>burnin</a:t>
            </a:r>
            <a:r>
              <a:rPr lang="en-US" dirty="0">
                <a:solidFill>
                  <a:schemeClr val="accent1"/>
                </a:solidFill>
              </a:rPr>
              <a:t> &lt;- 1E05</a:t>
            </a:r>
          </a:p>
        </p:txBody>
      </p:sp>
      <p:pic>
        <p:nvPicPr>
          <p:cNvPr id="14" name="Picture 13" descr="Logo&#10;&#10;Description automatically generated">
            <a:extLst>
              <a:ext uri="{FF2B5EF4-FFF2-40B4-BE49-F238E27FC236}">
                <a16:creationId xmlns:a16="http://schemas.microsoft.com/office/drawing/2014/main" id="{64114A8B-EA15-D836-E0F4-EA49B1EA91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0000" y="4860000"/>
            <a:ext cx="2175519" cy="1685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4755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EE75996E-4322-BC4E-000E-E97065ED1BF4}"/>
              </a:ext>
            </a:extLst>
          </p:cNvPr>
          <p:cNvSpPr/>
          <p:nvPr/>
        </p:nvSpPr>
        <p:spPr>
          <a:xfrm>
            <a:off x="4551452" y="3339101"/>
            <a:ext cx="2712377" cy="441789"/>
          </a:xfrm>
          <a:prstGeom prst="rect">
            <a:avLst/>
          </a:prstGeom>
          <a:solidFill>
            <a:schemeClr val="bg2">
              <a:lumMod val="9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7E57C03-A17C-F1F2-E710-BC2C265BC745}"/>
              </a:ext>
            </a:extLst>
          </p:cNvPr>
          <p:cNvSpPr/>
          <p:nvPr/>
        </p:nvSpPr>
        <p:spPr>
          <a:xfrm>
            <a:off x="5404208" y="3859711"/>
            <a:ext cx="2813406" cy="441789"/>
          </a:xfrm>
          <a:prstGeom prst="rect">
            <a:avLst/>
          </a:prstGeom>
          <a:solidFill>
            <a:schemeClr val="bg2">
              <a:lumMod val="9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51D310B-DC16-5C47-BF26-52C000AD16FE}"/>
              </a:ext>
            </a:extLst>
          </p:cNvPr>
          <p:cNvSpPr/>
          <p:nvPr/>
        </p:nvSpPr>
        <p:spPr>
          <a:xfrm>
            <a:off x="-1" y="1"/>
            <a:ext cx="12192001" cy="132556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A2A78C-250C-9148-9BAC-6AA6417867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chemeClr val="bg2"/>
                </a:solidFill>
              </a:rPr>
              <a:t>Phylogenetic GLMM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B4810018-CA94-6FCF-833C-8B98B63D73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3538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# create inverse of VCV matrix</a:t>
            </a:r>
          </a:p>
          <a:p>
            <a:pPr marL="0" indent="0">
              <a:buNone/>
            </a:pPr>
            <a:r>
              <a:rPr lang="en-US" dirty="0" err="1">
                <a:solidFill>
                  <a:schemeClr val="accent1"/>
                </a:solidFill>
              </a:rPr>
              <a:t>invA</a:t>
            </a:r>
            <a:r>
              <a:rPr lang="en-US" dirty="0">
                <a:solidFill>
                  <a:schemeClr val="accent1"/>
                </a:solidFill>
              </a:rPr>
              <a:t> &lt;- </a:t>
            </a:r>
            <a:r>
              <a:rPr lang="en-US" dirty="0" err="1">
                <a:solidFill>
                  <a:schemeClr val="accent1"/>
                </a:solidFill>
              </a:rPr>
              <a:t>inverseA</a:t>
            </a:r>
            <a:r>
              <a:rPr lang="en-US" dirty="0">
                <a:solidFill>
                  <a:schemeClr val="accent1"/>
                </a:solidFill>
              </a:rPr>
              <a:t>(tr, scale=F)$</a:t>
            </a:r>
            <a:r>
              <a:rPr lang="en-US" dirty="0" err="1">
                <a:solidFill>
                  <a:schemeClr val="accent1"/>
                </a:solidFill>
              </a:rPr>
              <a:t>Ainv</a:t>
            </a:r>
            <a:endParaRPr lang="en-US" dirty="0">
              <a:solidFill>
                <a:schemeClr val="accent1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# fit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MCMCglmm</a:t>
            </a:r>
            <a:endParaRPr lang="en-US" dirty="0">
              <a:solidFill>
                <a:schemeClr val="bg2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</a:rPr>
              <a:t>pglmm.1 &lt;- </a:t>
            </a:r>
            <a:r>
              <a:rPr lang="en-US" dirty="0" err="1">
                <a:solidFill>
                  <a:schemeClr val="accent1"/>
                </a:solidFill>
              </a:rPr>
              <a:t>MCMCglmm</a:t>
            </a:r>
            <a:r>
              <a:rPr lang="en-US" dirty="0">
                <a:solidFill>
                  <a:schemeClr val="accent1"/>
                </a:solidFill>
              </a:rPr>
              <a:t>(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L_PreOrbit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~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W_Sk</a:t>
            </a:r>
            <a:r>
              <a:rPr lang="en-US" dirty="0">
                <a:solidFill>
                  <a:schemeClr val="accent1"/>
                </a:solidFill>
              </a:rPr>
              <a:t>, data = </a:t>
            </a:r>
            <a:r>
              <a:rPr lang="en-US" dirty="0" err="1">
                <a:solidFill>
                  <a:schemeClr val="accent1"/>
                </a:solidFill>
              </a:rPr>
              <a:t>df</a:t>
            </a:r>
            <a:r>
              <a:rPr lang="en-US" dirty="0">
                <a:solidFill>
                  <a:schemeClr val="accent1"/>
                </a:solidFill>
              </a:rPr>
              <a:t>, random = ~ Taxon,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</a:rPr>
              <a:t>         </a:t>
            </a:r>
            <a:r>
              <a:rPr lang="en-US" dirty="0" err="1">
                <a:solidFill>
                  <a:schemeClr val="accent1"/>
                </a:solidFill>
              </a:rPr>
              <a:t>ginverse</a:t>
            </a:r>
            <a:r>
              <a:rPr lang="en-US" dirty="0">
                <a:solidFill>
                  <a:schemeClr val="accent1"/>
                </a:solidFill>
              </a:rPr>
              <a:t>=list(Taxon=</a:t>
            </a:r>
            <a:r>
              <a:rPr lang="en-US" dirty="0" err="1">
                <a:solidFill>
                  <a:schemeClr val="accent1"/>
                </a:solidFill>
              </a:rPr>
              <a:t>invA</a:t>
            </a:r>
            <a:r>
              <a:rPr lang="en-US" dirty="0">
                <a:solidFill>
                  <a:schemeClr val="accent1"/>
                </a:solidFill>
              </a:rPr>
              <a:t>),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family = "gaussian"</a:t>
            </a:r>
            <a:r>
              <a:rPr lang="en-US" dirty="0">
                <a:solidFill>
                  <a:schemeClr val="accent1"/>
                </a:solidFill>
              </a:rPr>
              <a:t>, prior=prior1,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</a:rPr>
              <a:t>         </a:t>
            </a:r>
            <a:r>
              <a:rPr lang="en-US" dirty="0" err="1">
                <a:solidFill>
                  <a:schemeClr val="accent1"/>
                </a:solidFill>
              </a:rPr>
              <a:t>nitt</a:t>
            </a:r>
            <a:r>
              <a:rPr lang="en-US" dirty="0">
                <a:solidFill>
                  <a:schemeClr val="accent1"/>
                </a:solidFill>
              </a:rPr>
              <a:t>=</a:t>
            </a:r>
            <a:r>
              <a:rPr lang="en-US" dirty="0" err="1">
                <a:solidFill>
                  <a:schemeClr val="accent1"/>
                </a:solidFill>
              </a:rPr>
              <a:t>nitt</a:t>
            </a:r>
            <a:r>
              <a:rPr lang="en-US" dirty="0">
                <a:solidFill>
                  <a:schemeClr val="accent1"/>
                </a:solidFill>
              </a:rPr>
              <a:t>, thin=thin, </a:t>
            </a:r>
            <a:r>
              <a:rPr lang="en-US" dirty="0" err="1">
                <a:solidFill>
                  <a:schemeClr val="accent1"/>
                </a:solidFill>
              </a:rPr>
              <a:t>burnin</a:t>
            </a:r>
            <a:r>
              <a:rPr lang="en-US" dirty="0">
                <a:solidFill>
                  <a:schemeClr val="accent1"/>
                </a:solidFill>
              </a:rPr>
              <a:t>=</a:t>
            </a:r>
            <a:r>
              <a:rPr lang="en-US" dirty="0" err="1">
                <a:solidFill>
                  <a:schemeClr val="accent1"/>
                </a:solidFill>
              </a:rPr>
              <a:t>burnin</a:t>
            </a:r>
            <a:r>
              <a:rPr lang="en-US" dirty="0">
                <a:solidFill>
                  <a:schemeClr val="accent1"/>
                </a:solidFill>
              </a:rPr>
              <a:t>, pl=T)</a:t>
            </a:r>
          </a:p>
          <a:p>
            <a:pPr marL="0" indent="0">
              <a:buNone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# print out model summary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</a:rPr>
              <a:t>summary(pglmm.1)</a:t>
            </a:r>
          </a:p>
        </p:txBody>
      </p:sp>
      <p:pic>
        <p:nvPicPr>
          <p:cNvPr id="14" name="Picture 13" descr="Logo&#10;&#10;Description automatically generated">
            <a:extLst>
              <a:ext uri="{FF2B5EF4-FFF2-40B4-BE49-F238E27FC236}">
                <a16:creationId xmlns:a16="http://schemas.microsoft.com/office/drawing/2014/main" id="{64114A8B-EA15-D836-E0F4-EA49B1EA91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0000" y="4860000"/>
            <a:ext cx="2175519" cy="1685727"/>
          </a:xfrm>
          <a:prstGeom prst="rect">
            <a:avLst/>
          </a:prstGeom>
        </p:spPr>
      </p:pic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422B49FC-390A-A217-5A8D-086C9919F40C}"/>
              </a:ext>
            </a:extLst>
          </p:cNvPr>
          <p:cNvSpPr/>
          <p:nvPr/>
        </p:nvSpPr>
        <p:spPr>
          <a:xfrm>
            <a:off x="6226140" y="2558264"/>
            <a:ext cx="1037689" cy="595901"/>
          </a:xfrm>
          <a:prstGeom prst="wedgeRoundRectCallout">
            <a:avLst>
              <a:gd name="adj1" fmla="val -42671"/>
              <a:gd name="adj2" fmla="val 77403"/>
              <a:gd name="adj3" fmla="val 16667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 formula</a:t>
            </a:r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EEE8EF67-26D9-19F1-206E-C8C30757D375}"/>
              </a:ext>
            </a:extLst>
          </p:cNvPr>
          <p:cNvSpPr/>
          <p:nvPr/>
        </p:nvSpPr>
        <p:spPr>
          <a:xfrm>
            <a:off x="7787812" y="4418211"/>
            <a:ext cx="1808252" cy="441789"/>
          </a:xfrm>
          <a:prstGeom prst="wedgeRoundRectCallout">
            <a:avLst>
              <a:gd name="adj1" fmla="val -33570"/>
              <a:gd name="adj2" fmla="val -77769"/>
              <a:gd name="adj3" fmla="val 16667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Trait distribution</a:t>
            </a:r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619274D9-F105-E3E3-93AF-B54C63C0AD71}"/>
              </a:ext>
            </a:extLst>
          </p:cNvPr>
          <p:cNvSpPr/>
          <p:nvPr/>
        </p:nvSpPr>
        <p:spPr>
          <a:xfrm>
            <a:off x="7849780" y="5139167"/>
            <a:ext cx="1808252" cy="881489"/>
          </a:xfrm>
          <a:prstGeom prst="wedgeRoundRectCallout">
            <a:avLst>
              <a:gd name="adj1" fmla="val -19934"/>
              <a:gd name="adj2" fmla="val -77769"/>
              <a:gd name="adj3" fmla="val 16667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Gaussian is normal distribution</a:t>
            </a:r>
          </a:p>
        </p:txBody>
      </p:sp>
    </p:spTree>
    <p:extLst>
      <p:ext uri="{BB962C8B-B14F-4D97-AF65-F5344CB8AC3E}">
        <p14:creationId xmlns:p14="http://schemas.microsoft.com/office/powerpoint/2010/main" val="27857315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51D310B-DC16-5C47-BF26-52C000AD16FE}"/>
              </a:ext>
            </a:extLst>
          </p:cNvPr>
          <p:cNvSpPr/>
          <p:nvPr/>
        </p:nvSpPr>
        <p:spPr>
          <a:xfrm>
            <a:off x="-1" y="1"/>
            <a:ext cx="12192001" cy="132556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A2A78C-250C-9148-9BAC-6AA6417867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chemeClr val="bg2"/>
                </a:solidFill>
              </a:rPr>
              <a:t>Phylogenetic GLMM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A9C51E5-9F0E-80C1-EEE0-8A45D0B5F2E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939721" y="1825625"/>
            <a:ext cx="4978557" cy="4351338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A7FD37B-5D2D-C6D9-CB2B-ACF46232F34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Significant relationship between response variable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L_PreOrbit</a:t>
            </a:r>
            <a:r>
              <a:rPr lang="en-US" dirty="0"/>
              <a:t> and predictor variable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W_Sk</a:t>
            </a:r>
            <a:r>
              <a:rPr lang="en-US" dirty="0"/>
              <a:t>.</a:t>
            </a:r>
          </a:p>
          <a:p>
            <a:r>
              <a:rPr lang="en-US" dirty="0"/>
              <a:t>Results are nearly identical to those from GLS.</a:t>
            </a:r>
          </a:p>
          <a:p>
            <a:endParaRPr lang="en-US" dirty="0"/>
          </a:p>
        </p:txBody>
      </p:sp>
      <p:pic>
        <p:nvPicPr>
          <p:cNvPr id="14" name="Picture 13" descr="Logo&#10;&#10;Description automatically generated">
            <a:extLst>
              <a:ext uri="{FF2B5EF4-FFF2-40B4-BE49-F238E27FC236}">
                <a16:creationId xmlns:a16="http://schemas.microsoft.com/office/drawing/2014/main" id="{64114A8B-EA15-D836-E0F4-EA49B1EA91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20000" y="4860000"/>
            <a:ext cx="2175519" cy="168572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115CCD4-B944-6CB1-69FA-C0BF62E9B9E8}"/>
              </a:ext>
            </a:extLst>
          </p:cNvPr>
          <p:cNvSpPr/>
          <p:nvPr/>
        </p:nvSpPr>
        <p:spPr>
          <a:xfrm>
            <a:off x="939721" y="5198724"/>
            <a:ext cx="4978557" cy="626723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Content Placeholder 12">
            <a:extLst>
              <a:ext uri="{FF2B5EF4-FFF2-40B4-BE49-F238E27FC236}">
                <a16:creationId xmlns:a16="http://schemas.microsoft.com/office/drawing/2014/main" id="{F5501E8C-A691-BEC0-BA98-7A0F865B2CF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5983" b="57077"/>
          <a:stretch/>
        </p:blipFill>
        <p:spPr>
          <a:xfrm>
            <a:off x="6898853" y="3917742"/>
            <a:ext cx="4353426" cy="884392"/>
          </a:xfrm>
          <a:prstGeom prst="rect">
            <a:avLst/>
          </a:prstGeom>
        </p:spPr>
      </p:pic>
      <p:sp>
        <p:nvSpPr>
          <p:cNvPr id="17" name="Rounded Rectangular Callout 16">
            <a:extLst>
              <a:ext uri="{FF2B5EF4-FFF2-40B4-BE49-F238E27FC236}">
                <a16:creationId xmlns:a16="http://schemas.microsoft.com/office/drawing/2014/main" id="{F7BBE6AD-3CA9-70D2-5C18-230E9A26ED2F}"/>
              </a:ext>
            </a:extLst>
          </p:cNvPr>
          <p:cNvSpPr/>
          <p:nvPr/>
        </p:nvSpPr>
        <p:spPr>
          <a:xfrm>
            <a:off x="7231884" y="5088856"/>
            <a:ext cx="1428432" cy="400692"/>
          </a:xfrm>
          <a:prstGeom prst="wedgeRoundRectCallout">
            <a:avLst>
              <a:gd name="adj1" fmla="val -19934"/>
              <a:gd name="adj2" fmla="val -77769"/>
              <a:gd name="adj3" fmla="val 16667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GLS output</a:t>
            </a:r>
          </a:p>
        </p:txBody>
      </p:sp>
      <p:sp>
        <p:nvSpPr>
          <p:cNvPr id="18" name="Rounded Rectangular Callout 17">
            <a:extLst>
              <a:ext uri="{FF2B5EF4-FFF2-40B4-BE49-F238E27FC236}">
                <a16:creationId xmlns:a16="http://schemas.microsoft.com/office/drawing/2014/main" id="{EE1972DB-0847-E6B6-0C0C-6A17DAD0B93A}"/>
              </a:ext>
            </a:extLst>
          </p:cNvPr>
          <p:cNvSpPr/>
          <p:nvPr/>
        </p:nvSpPr>
        <p:spPr>
          <a:xfrm>
            <a:off x="5773671" y="6320324"/>
            <a:ext cx="1716190" cy="400692"/>
          </a:xfrm>
          <a:prstGeom prst="wedgeRoundRectCallout">
            <a:avLst>
              <a:gd name="adj1" fmla="val -37295"/>
              <a:gd name="adj2" fmla="val -85461"/>
              <a:gd name="adj3" fmla="val 16667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GLMM output</a:t>
            </a:r>
          </a:p>
        </p:txBody>
      </p:sp>
    </p:spTree>
    <p:extLst>
      <p:ext uri="{BB962C8B-B14F-4D97-AF65-F5344CB8AC3E}">
        <p14:creationId xmlns:p14="http://schemas.microsoft.com/office/powerpoint/2010/main" val="166658601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51D310B-DC16-5C47-BF26-52C000AD16FE}"/>
              </a:ext>
            </a:extLst>
          </p:cNvPr>
          <p:cNvSpPr/>
          <p:nvPr/>
        </p:nvSpPr>
        <p:spPr>
          <a:xfrm>
            <a:off x="-1" y="1"/>
            <a:ext cx="12192001" cy="132556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A2A78C-250C-9148-9BAC-6AA6417867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chemeClr val="bg2"/>
                </a:solidFill>
              </a:rPr>
              <a:t>Phylogenetic GLMM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405CE6A5-F8D0-B052-219B-A688783277C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647379" y="1354843"/>
            <a:ext cx="5544619" cy="5544619"/>
          </a:xfr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A7BF1D2-43B9-D0D2-A4AF-2E9A1BE0121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Bayesian analyses output distributions of model coefficients instead of a single estimate, so we can inspect how the estimates look like.</a:t>
            </a:r>
          </a:p>
          <a:p>
            <a:pPr marL="457200" lvl="1" indent="0">
              <a:buNone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# plot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MCMCglmm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solutions, i.e., model coefficients</a:t>
            </a:r>
          </a:p>
          <a:p>
            <a:pPr marL="457200" lvl="1" indent="0">
              <a:buNone/>
            </a:pPr>
            <a:r>
              <a:rPr lang="en-US" dirty="0">
                <a:solidFill>
                  <a:schemeClr val="accent1"/>
                </a:solidFill>
              </a:rPr>
              <a:t>plot(pglmm.1$Sol)</a:t>
            </a:r>
          </a:p>
        </p:txBody>
      </p:sp>
    </p:spTree>
    <p:extLst>
      <p:ext uri="{BB962C8B-B14F-4D97-AF65-F5344CB8AC3E}">
        <p14:creationId xmlns:p14="http://schemas.microsoft.com/office/powerpoint/2010/main" val="40577428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51D310B-DC16-5C47-BF26-52C000AD16FE}"/>
              </a:ext>
            </a:extLst>
          </p:cNvPr>
          <p:cNvSpPr/>
          <p:nvPr/>
        </p:nvSpPr>
        <p:spPr>
          <a:xfrm>
            <a:off x="-1" y="1"/>
            <a:ext cx="12192001" cy="132556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7422DCB-9EDE-3509-2119-6A2A742FD8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Further considerations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3F30EC6-0378-2D08-F042-9364EDE510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Variable-rates (VR) phylogenetic GLMs are implemented in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BayesTraits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Can model rate heterogeneity </a:t>
            </a:r>
            <a:r>
              <a:rPr lang="en-US"/>
              <a:t>across phylogeny.</a:t>
            </a:r>
            <a:endParaRPr lang="en-US" dirty="0"/>
          </a:p>
          <a:p>
            <a:r>
              <a:rPr lang="en-US" dirty="0" err="1"/>
              <a:t>MCMCglmm</a:t>
            </a:r>
            <a:r>
              <a:rPr lang="en-US" dirty="0"/>
              <a:t> can model non-gaussian data, e.g.:</a:t>
            </a:r>
          </a:p>
          <a:p>
            <a:pPr lvl="1"/>
            <a:r>
              <a:rPr lang="en-US" dirty="0"/>
              <a:t>Count data: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family = “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poisson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”</a:t>
            </a:r>
          </a:p>
          <a:p>
            <a:pPr lvl="2"/>
            <a:r>
              <a:rPr lang="en-US" dirty="0"/>
              <a:t>Speciation events</a:t>
            </a:r>
          </a:p>
          <a:p>
            <a:pPr lvl="1"/>
            <a:r>
              <a:rPr lang="en-US" dirty="0"/>
              <a:t>Binary data: 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family = “binomial”</a:t>
            </a:r>
          </a:p>
          <a:p>
            <a:pPr lvl="2"/>
            <a:r>
              <a:rPr lang="en-US" dirty="0"/>
              <a:t>Presence/absence or extinct/survived</a:t>
            </a:r>
          </a:p>
        </p:txBody>
      </p:sp>
    </p:spTree>
    <p:extLst>
      <p:ext uri="{BB962C8B-B14F-4D97-AF65-F5344CB8AC3E}">
        <p14:creationId xmlns:p14="http://schemas.microsoft.com/office/powerpoint/2010/main" val="37133291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9F4044A4-C87E-600B-7CD7-F0A55622803B}"/>
              </a:ext>
            </a:extLst>
          </p:cNvPr>
          <p:cNvSpPr/>
          <p:nvPr/>
        </p:nvSpPr>
        <p:spPr>
          <a:xfrm>
            <a:off x="-1" y="1"/>
            <a:ext cx="12192001" cy="132556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75040E-8601-CC43-AB75-E4C0AE346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Why phylogeny is important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A2725EA3-E7B1-E503-BC83-2E50380C14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50478" y="1825625"/>
            <a:ext cx="5203321" cy="4351338"/>
          </a:xfrm>
        </p:spPr>
        <p:txBody>
          <a:bodyPr/>
          <a:lstStyle/>
          <a:p>
            <a:r>
              <a:rPr lang="en-US" dirty="0"/>
              <a:t>Phylogenetic statement made with such a comparison is that all taxa are independent of each other.</a:t>
            </a:r>
          </a:p>
          <a:p>
            <a:r>
              <a:rPr lang="en-US" dirty="0"/>
              <a:t>Star phylogeny!</a:t>
            </a:r>
          </a:p>
        </p:txBody>
      </p:sp>
      <p:pic>
        <p:nvPicPr>
          <p:cNvPr id="8" name="Picture 7" descr="A bird standing on snow&#10;&#10;Description automatically generated with medium confidence">
            <a:extLst>
              <a:ext uri="{FF2B5EF4-FFF2-40B4-BE49-F238E27FC236}">
                <a16:creationId xmlns:a16="http://schemas.microsoft.com/office/drawing/2014/main" id="{7F3E5E55-2BBB-F87F-AF38-01FB718C30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07" t="9931" r="21370" b="21622"/>
          <a:stretch/>
        </p:blipFill>
        <p:spPr>
          <a:xfrm>
            <a:off x="1406555" y="2269306"/>
            <a:ext cx="1681286" cy="1285103"/>
          </a:xfrm>
          <a:prstGeom prst="rect">
            <a:avLst/>
          </a:prstGeom>
        </p:spPr>
      </p:pic>
      <p:pic>
        <p:nvPicPr>
          <p:cNvPr id="15" name="Picture 14" descr="A close up of a bug&#10;&#10;Description automatically generated with medium confidence">
            <a:extLst>
              <a:ext uri="{FF2B5EF4-FFF2-40B4-BE49-F238E27FC236}">
                <a16:creationId xmlns:a16="http://schemas.microsoft.com/office/drawing/2014/main" id="{0F1904CF-EFA3-E227-748C-C272117F7F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4341" y="5628452"/>
            <a:ext cx="1745164" cy="98165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2634E66-C704-414E-155A-FFFB7E5D07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3100" y="3531112"/>
            <a:ext cx="1043230" cy="2335428"/>
          </a:xfrm>
          <a:prstGeom prst="rect">
            <a:avLst/>
          </a:prstGeom>
        </p:spPr>
      </p:pic>
      <p:pic>
        <p:nvPicPr>
          <p:cNvPr id="23" name="Picture 22" descr="A green insect on a leaf&#10;&#10;Description automatically generated with medium confidence">
            <a:extLst>
              <a:ext uri="{FF2B5EF4-FFF2-40B4-BE49-F238E27FC236}">
                <a16:creationId xmlns:a16="http://schemas.microsoft.com/office/drawing/2014/main" id="{5AAA6953-483F-BD6A-AD36-10D1830F45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97544" y="5308790"/>
            <a:ext cx="1827532" cy="1301317"/>
          </a:xfrm>
          <a:prstGeom prst="rect">
            <a:avLst/>
          </a:prstGeom>
        </p:spPr>
      </p:pic>
      <p:pic>
        <p:nvPicPr>
          <p:cNvPr id="25" name="Picture 24" descr="A small rodent on the ground&#10;&#10;Description automatically generated with medium confidence">
            <a:extLst>
              <a:ext uri="{FF2B5EF4-FFF2-40B4-BE49-F238E27FC236}">
                <a16:creationId xmlns:a16="http://schemas.microsoft.com/office/drawing/2014/main" id="{791BF982-2E4D-2C5F-F2A1-437EF6CAA4B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43186" r="48695" b="4697"/>
          <a:stretch/>
        </p:blipFill>
        <p:spPr>
          <a:xfrm>
            <a:off x="3919960" y="2040348"/>
            <a:ext cx="1956526" cy="1326445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218B656-98C0-5DF2-88B2-8F944A8D9BF5}"/>
              </a:ext>
            </a:extLst>
          </p:cNvPr>
          <p:cNvCxnSpPr/>
          <p:nvPr/>
        </p:nvCxnSpPr>
        <p:spPr>
          <a:xfrm flipH="1">
            <a:off x="3087841" y="3366793"/>
            <a:ext cx="832119" cy="114342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012613F-47B4-C28D-1D4C-0672769A97EB}"/>
              </a:ext>
            </a:extLst>
          </p:cNvPr>
          <p:cNvCxnSpPr>
            <a:cxnSpLocks/>
          </p:cNvCxnSpPr>
          <p:nvPr/>
        </p:nvCxnSpPr>
        <p:spPr>
          <a:xfrm>
            <a:off x="2397211" y="3554409"/>
            <a:ext cx="690630" cy="95580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DFCB9FE-5AAB-271F-4237-59486F1CB70F}"/>
              </a:ext>
            </a:extLst>
          </p:cNvPr>
          <p:cNvCxnSpPr>
            <a:cxnSpLocks/>
          </p:cNvCxnSpPr>
          <p:nvPr/>
        </p:nvCxnSpPr>
        <p:spPr>
          <a:xfrm flipV="1">
            <a:off x="838200" y="4510216"/>
            <a:ext cx="2249641" cy="1524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705697F-1E0D-78E8-019A-2A4572AF8C91}"/>
              </a:ext>
            </a:extLst>
          </p:cNvPr>
          <p:cNvCxnSpPr>
            <a:cxnSpLocks/>
          </p:cNvCxnSpPr>
          <p:nvPr/>
        </p:nvCxnSpPr>
        <p:spPr>
          <a:xfrm flipV="1">
            <a:off x="2545492" y="4510216"/>
            <a:ext cx="542349" cy="93911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CC42D85-3898-4E26-8729-203F6E85E60E}"/>
              </a:ext>
            </a:extLst>
          </p:cNvPr>
          <p:cNvCxnSpPr>
            <a:cxnSpLocks/>
          </p:cNvCxnSpPr>
          <p:nvPr/>
        </p:nvCxnSpPr>
        <p:spPr>
          <a:xfrm flipH="1" flipV="1">
            <a:off x="3087841" y="4510216"/>
            <a:ext cx="952818" cy="79857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95684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D01C257A-8365-1CD8-72F9-7571BE5F807B}"/>
              </a:ext>
            </a:extLst>
          </p:cNvPr>
          <p:cNvSpPr/>
          <p:nvPr/>
        </p:nvSpPr>
        <p:spPr>
          <a:xfrm>
            <a:off x="-1" y="1"/>
            <a:ext cx="12192001" cy="132556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75040E-8601-CC43-AB75-E4C0AE346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Why phylogeny is important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A2725EA3-E7B1-E503-BC83-2E50380C14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50478" y="1825625"/>
            <a:ext cx="5203321" cy="4784482"/>
          </a:xfrm>
        </p:spPr>
        <p:txBody>
          <a:bodyPr>
            <a:normAutofit/>
          </a:bodyPr>
          <a:lstStyle/>
          <a:p>
            <a:r>
              <a:rPr lang="en-US" dirty="0"/>
              <a:t>In reality, some taxa are more closely related to each other than they are to others.</a:t>
            </a:r>
          </a:p>
          <a:p>
            <a:r>
              <a:rPr lang="en-US" dirty="0"/>
              <a:t>Comparisons are not equivalent!</a:t>
            </a:r>
          </a:p>
          <a:p>
            <a:r>
              <a:rPr lang="en-US" b="1" dirty="0"/>
              <a:t>Phylogenetic structure in comparisons</a:t>
            </a:r>
          </a:p>
          <a:p>
            <a:r>
              <a:rPr lang="en-US" dirty="0"/>
              <a:t>Tree thinking underlies all comparative biology</a:t>
            </a:r>
          </a:p>
          <a:p>
            <a:pPr lvl="1"/>
            <a:r>
              <a:rPr lang="en-US" dirty="0"/>
              <a:t>Toxicology</a:t>
            </a:r>
          </a:p>
          <a:p>
            <a:pPr lvl="1"/>
            <a:r>
              <a:rPr lang="en-US" dirty="0"/>
              <a:t>Pharmacology</a:t>
            </a:r>
          </a:p>
          <a:p>
            <a:pPr lvl="1"/>
            <a:r>
              <a:rPr lang="en-US" b="1" dirty="0"/>
              <a:t>Comparative data analysis</a:t>
            </a:r>
          </a:p>
        </p:txBody>
      </p:sp>
      <p:pic>
        <p:nvPicPr>
          <p:cNvPr id="8" name="Picture 7" descr="A bird standing on snow&#10;&#10;Description automatically generated with medium confidence">
            <a:extLst>
              <a:ext uri="{FF2B5EF4-FFF2-40B4-BE49-F238E27FC236}">
                <a16:creationId xmlns:a16="http://schemas.microsoft.com/office/drawing/2014/main" id="{7F3E5E55-2BBB-F87F-AF38-01FB718C30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07" t="9931" r="21370" b="21622"/>
          <a:stretch/>
        </p:blipFill>
        <p:spPr>
          <a:xfrm>
            <a:off x="1406555" y="2269306"/>
            <a:ext cx="1681286" cy="1285103"/>
          </a:xfrm>
          <a:prstGeom prst="rect">
            <a:avLst/>
          </a:prstGeom>
        </p:spPr>
      </p:pic>
      <p:pic>
        <p:nvPicPr>
          <p:cNvPr id="15" name="Picture 14" descr="A close up of a bug&#10;&#10;Description automatically generated with medium confidence">
            <a:extLst>
              <a:ext uri="{FF2B5EF4-FFF2-40B4-BE49-F238E27FC236}">
                <a16:creationId xmlns:a16="http://schemas.microsoft.com/office/drawing/2014/main" id="{0F1904CF-EFA3-E227-748C-C272117F7F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4341" y="5628452"/>
            <a:ext cx="1745164" cy="98165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2634E66-C704-414E-155A-FFFB7E5D07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3100" y="3531112"/>
            <a:ext cx="1043230" cy="2335428"/>
          </a:xfrm>
          <a:prstGeom prst="rect">
            <a:avLst/>
          </a:prstGeom>
        </p:spPr>
      </p:pic>
      <p:pic>
        <p:nvPicPr>
          <p:cNvPr id="23" name="Picture 22" descr="A green insect on a leaf&#10;&#10;Description automatically generated with medium confidence">
            <a:extLst>
              <a:ext uri="{FF2B5EF4-FFF2-40B4-BE49-F238E27FC236}">
                <a16:creationId xmlns:a16="http://schemas.microsoft.com/office/drawing/2014/main" id="{5AAA6953-483F-BD6A-AD36-10D1830F45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97544" y="5308790"/>
            <a:ext cx="1827532" cy="1301317"/>
          </a:xfrm>
          <a:prstGeom prst="rect">
            <a:avLst/>
          </a:prstGeom>
        </p:spPr>
      </p:pic>
      <p:pic>
        <p:nvPicPr>
          <p:cNvPr id="25" name="Picture 24" descr="A small rodent on the ground&#10;&#10;Description automatically generated with medium confidence">
            <a:extLst>
              <a:ext uri="{FF2B5EF4-FFF2-40B4-BE49-F238E27FC236}">
                <a16:creationId xmlns:a16="http://schemas.microsoft.com/office/drawing/2014/main" id="{791BF982-2E4D-2C5F-F2A1-437EF6CAA4B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43186" r="48695" b="4697"/>
          <a:stretch/>
        </p:blipFill>
        <p:spPr>
          <a:xfrm>
            <a:off x="3919960" y="2040348"/>
            <a:ext cx="1956526" cy="1326445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218B656-98C0-5DF2-88B2-8F944A8D9BF5}"/>
              </a:ext>
            </a:extLst>
          </p:cNvPr>
          <p:cNvCxnSpPr>
            <a:cxnSpLocks/>
          </p:cNvCxnSpPr>
          <p:nvPr/>
        </p:nvCxnSpPr>
        <p:spPr>
          <a:xfrm flipH="1">
            <a:off x="3369505" y="3366793"/>
            <a:ext cx="550455" cy="50087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012613F-47B4-C28D-1D4C-0672769A97EB}"/>
              </a:ext>
            </a:extLst>
          </p:cNvPr>
          <p:cNvCxnSpPr>
            <a:cxnSpLocks/>
          </p:cNvCxnSpPr>
          <p:nvPr/>
        </p:nvCxnSpPr>
        <p:spPr>
          <a:xfrm>
            <a:off x="2397211" y="3554409"/>
            <a:ext cx="972294" cy="31325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DFCB9FE-5AAB-271F-4237-59486F1CB70F}"/>
              </a:ext>
            </a:extLst>
          </p:cNvPr>
          <p:cNvCxnSpPr>
            <a:cxnSpLocks/>
          </p:cNvCxnSpPr>
          <p:nvPr/>
        </p:nvCxnSpPr>
        <p:spPr>
          <a:xfrm flipV="1">
            <a:off x="838200" y="4132940"/>
            <a:ext cx="2115062" cy="52967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705697F-1E0D-78E8-019A-2A4572AF8C91}"/>
              </a:ext>
            </a:extLst>
          </p:cNvPr>
          <p:cNvCxnSpPr>
            <a:cxnSpLocks/>
          </p:cNvCxnSpPr>
          <p:nvPr/>
        </p:nvCxnSpPr>
        <p:spPr>
          <a:xfrm flipV="1">
            <a:off x="2545492" y="4829878"/>
            <a:ext cx="815540" cy="61945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CC42D85-3898-4E26-8729-203F6E85E60E}"/>
              </a:ext>
            </a:extLst>
          </p:cNvPr>
          <p:cNvCxnSpPr>
            <a:cxnSpLocks/>
          </p:cNvCxnSpPr>
          <p:nvPr/>
        </p:nvCxnSpPr>
        <p:spPr>
          <a:xfrm flipH="1" flipV="1">
            <a:off x="3361032" y="4862127"/>
            <a:ext cx="679627" cy="44666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48A91CB-C2FD-5438-26CF-A8A217F0BB9B}"/>
              </a:ext>
            </a:extLst>
          </p:cNvPr>
          <p:cNvCxnSpPr>
            <a:cxnSpLocks/>
          </p:cNvCxnSpPr>
          <p:nvPr/>
        </p:nvCxnSpPr>
        <p:spPr>
          <a:xfrm flipV="1">
            <a:off x="2953262" y="3867665"/>
            <a:ext cx="416243" cy="26527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EB531C4-874F-86D8-C722-61063DE1066B}"/>
              </a:ext>
            </a:extLst>
          </p:cNvPr>
          <p:cNvCxnSpPr>
            <a:cxnSpLocks/>
          </p:cNvCxnSpPr>
          <p:nvPr/>
        </p:nvCxnSpPr>
        <p:spPr>
          <a:xfrm>
            <a:off x="2953262" y="4132940"/>
            <a:ext cx="407770" cy="70657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02724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 descr="A close up of a knife&#10;&#10;Description automatically generated">
            <a:extLst>
              <a:ext uri="{FF2B5EF4-FFF2-40B4-BE49-F238E27FC236}">
                <a16:creationId xmlns:a16="http://schemas.microsoft.com/office/drawing/2014/main" id="{0996B3AB-4E5B-FC49-9EB2-B3B35268CCD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59722" y="1597567"/>
            <a:ext cx="2124603" cy="179966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CF4A0F5-5DF8-744F-88E4-DA911E4268F2}"/>
              </a:ext>
            </a:extLst>
          </p:cNvPr>
          <p:cNvSpPr/>
          <p:nvPr/>
        </p:nvSpPr>
        <p:spPr>
          <a:xfrm>
            <a:off x="-1" y="1"/>
            <a:ext cx="12192001" cy="132556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D80B92-EEE2-9C47-950E-6372AD8B80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Comparative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D3EBF7-F017-DA48-B699-74C72D5F21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/>
          </a:bodyPr>
          <a:lstStyle/>
          <a:p>
            <a:r>
              <a:rPr lang="en-US" dirty="0"/>
              <a:t>In comparative data, observations (taxa) are not independent of each other.</a:t>
            </a:r>
          </a:p>
          <a:p>
            <a:r>
              <a:rPr lang="en-US" dirty="0"/>
              <a:t>Some taxa share more with each other than with others</a:t>
            </a:r>
          </a:p>
          <a:p>
            <a:r>
              <a:rPr lang="en-US" b="1" dirty="0"/>
              <a:t>Phylogenetic non-independence</a:t>
            </a: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820D0E7C-1E3F-7546-9376-68767008F3FE}"/>
              </a:ext>
            </a:extLst>
          </p:cNvPr>
          <p:cNvCxnSpPr/>
          <p:nvPr/>
        </p:nvCxnSpPr>
        <p:spPr>
          <a:xfrm>
            <a:off x="6809591" y="3429001"/>
            <a:ext cx="0" cy="1215457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6A774AFD-E497-B54A-A377-B047CF386F81}"/>
              </a:ext>
            </a:extLst>
          </p:cNvPr>
          <p:cNvCxnSpPr/>
          <p:nvPr/>
        </p:nvCxnSpPr>
        <p:spPr>
          <a:xfrm>
            <a:off x="8148322" y="3402716"/>
            <a:ext cx="0" cy="1215457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4D82DFD0-06E3-F647-A72C-832D55943903}"/>
              </a:ext>
            </a:extLst>
          </p:cNvPr>
          <p:cNvCxnSpPr>
            <a:cxnSpLocks/>
          </p:cNvCxnSpPr>
          <p:nvPr/>
        </p:nvCxnSpPr>
        <p:spPr>
          <a:xfrm flipH="1">
            <a:off x="6821957" y="4618173"/>
            <a:ext cx="1300067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948582FD-46C1-B642-99C1-BB6355402E87}"/>
              </a:ext>
            </a:extLst>
          </p:cNvPr>
          <p:cNvCxnSpPr>
            <a:cxnSpLocks/>
          </p:cNvCxnSpPr>
          <p:nvPr/>
        </p:nvCxnSpPr>
        <p:spPr>
          <a:xfrm>
            <a:off x="7471989" y="4607203"/>
            <a:ext cx="2" cy="57147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1F1ED520-C6E3-AC42-B8BA-1346FDCF4331}"/>
              </a:ext>
            </a:extLst>
          </p:cNvPr>
          <p:cNvCxnSpPr>
            <a:cxnSpLocks/>
          </p:cNvCxnSpPr>
          <p:nvPr/>
        </p:nvCxnSpPr>
        <p:spPr>
          <a:xfrm>
            <a:off x="9863550" y="3446631"/>
            <a:ext cx="0" cy="1749672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42129D81-AD09-264D-9306-C14B914F7476}"/>
              </a:ext>
            </a:extLst>
          </p:cNvPr>
          <p:cNvCxnSpPr>
            <a:cxnSpLocks/>
          </p:cNvCxnSpPr>
          <p:nvPr/>
        </p:nvCxnSpPr>
        <p:spPr>
          <a:xfrm>
            <a:off x="11596744" y="3446631"/>
            <a:ext cx="0" cy="2321143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08F02299-04AA-C640-AC84-74BEE71839DB}"/>
              </a:ext>
            </a:extLst>
          </p:cNvPr>
          <p:cNvCxnSpPr>
            <a:cxnSpLocks/>
          </p:cNvCxnSpPr>
          <p:nvPr/>
        </p:nvCxnSpPr>
        <p:spPr>
          <a:xfrm flipH="1">
            <a:off x="7471989" y="5178672"/>
            <a:ext cx="2369856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383A82DE-2D5C-DF44-A0C4-08FA39B52EC0}"/>
              </a:ext>
            </a:extLst>
          </p:cNvPr>
          <p:cNvCxnSpPr>
            <a:cxnSpLocks/>
          </p:cNvCxnSpPr>
          <p:nvPr/>
        </p:nvCxnSpPr>
        <p:spPr>
          <a:xfrm>
            <a:off x="8656915" y="5199496"/>
            <a:ext cx="2" cy="57147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8F1BF1E8-27E5-6141-84C3-A04B0276AC35}"/>
              </a:ext>
            </a:extLst>
          </p:cNvPr>
          <p:cNvCxnSpPr>
            <a:cxnSpLocks/>
          </p:cNvCxnSpPr>
          <p:nvPr/>
        </p:nvCxnSpPr>
        <p:spPr>
          <a:xfrm>
            <a:off x="10126829" y="5744106"/>
            <a:ext cx="2" cy="57147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A5DD2B4D-9341-1A49-A0DA-EC77DC052455}"/>
              </a:ext>
            </a:extLst>
          </p:cNvPr>
          <p:cNvCxnSpPr>
            <a:cxnSpLocks/>
          </p:cNvCxnSpPr>
          <p:nvPr/>
        </p:nvCxnSpPr>
        <p:spPr>
          <a:xfrm flipH="1">
            <a:off x="8656915" y="5750142"/>
            <a:ext cx="2939829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 descr="A close up of a reptile&#10;&#10;Description automatically generated">
            <a:extLst>
              <a:ext uri="{FF2B5EF4-FFF2-40B4-BE49-F238E27FC236}">
                <a16:creationId xmlns:a16="http://schemas.microsoft.com/office/drawing/2014/main" id="{64ECAEF7-087C-8145-9C0A-E71AD03B1A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040" r="8572"/>
          <a:stretch/>
        </p:blipFill>
        <p:spPr>
          <a:xfrm>
            <a:off x="10949319" y="2572168"/>
            <a:ext cx="1249431" cy="874463"/>
          </a:xfrm>
          <a:prstGeom prst="rect">
            <a:avLst/>
          </a:prstGeom>
        </p:spPr>
      </p:pic>
      <p:pic>
        <p:nvPicPr>
          <p:cNvPr id="27" name="Picture 26" descr="A bird that is standing in the snow&#10;&#10;Description automatically generated">
            <a:extLst>
              <a:ext uri="{FF2B5EF4-FFF2-40B4-BE49-F238E27FC236}">
                <a16:creationId xmlns:a16="http://schemas.microsoft.com/office/drawing/2014/main" id="{B324B2B5-022A-F54E-833E-052DA2FE764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504" t="12549" r="23863" b="20784"/>
          <a:stretch/>
        </p:blipFill>
        <p:spPr>
          <a:xfrm>
            <a:off x="6280604" y="2630350"/>
            <a:ext cx="1057974" cy="798649"/>
          </a:xfrm>
          <a:prstGeom prst="rect">
            <a:avLst/>
          </a:prstGeom>
        </p:spPr>
      </p:pic>
      <p:pic>
        <p:nvPicPr>
          <p:cNvPr id="37" name="Picture 36" descr="A bird flying in the sky&#10;&#10;Description automatically generated">
            <a:extLst>
              <a:ext uri="{FF2B5EF4-FFF2-40B4-BE49-F238E27FC236}">
                <a16:creationId xmlns:a16="http://schemas.microsoft.com/office/drawing/2014/main" id="{630E9C0B-1531-0444-BEC6-3E4572023709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088025" y="2024408"/>
            <a:ext cx="1545261" cy="1495813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F3D1B81-A62D-A9F5-7A7B-17B9E04AB9A0}"/>
              </a:ext>
            </a:extLst>
          </p:cNvPr>
          <p:cNvCxnSpPr/>
          <p:nvPr/>
        </p:nvCxnSpPr>
        <p:spPr>
          <a:xfrm flipV="1">
            <a:off x="7891397" y="4644458"/>
            <a:ext cx="0" cy="112331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218275D-8AA2-056D-3B94-07053FBEA945}"/>
              </a:ext>
            </a:extLst>
          </p:cNvPr>
          <p:cNvCxnSpPr>
            <a:cxnSpLocks/>
          </p:cNvCxnSpPr>
          <p:nvPr/>
        </p:nvCxnSpPr>
        <p:spPr>
          <a:xfrm flipH="1">
            <a:off x="6280604" y="5744106"/>
            <a:ext cx="5569018" cy="0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51972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BFD677D-BA29-6845-88F9-2BF7FB0BB97C}"/>
              </a:ext>
            </a:extLst>
          </p:cNvPr>
          <p:cNvSpPr/>
          <p:nvPr/>
        </p:nvSpPr>
        <p:spPr>
          <a:xfrm>
            <a:off x="-1" y="1"/>
            <a:ext cx="12192001" cy="132556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651279-16C9-5B48-BEE5-20DE35101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Statistics assume independence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95C08D-D77D-9E42-9B53-5773FB1972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r>
              <a:rPr lang="en-US" dirty="0"/>
              <a:t>In statistics, observations (data points) in a dataset are assumed to be independent.</a:t>
            </a:r>
          </a:p>
          <a:p>
            <a:r>
              <a:rPr lang="en-US" dirty="0"/>
              <a:t>Various methods are available to attain independent sampling.</a:t>
            </a:r>
          </a:p>
          <a:p>
            <a:r>
              <a:rPr lang="en-US" dirty="0"/>
              <a:t>However, comparative cross-species data are not independent.</a:t>
            </a:r>
          </a:p>
          <a:p>
            <a:r>
              <a:rPr lang="en-US" dirty="0"/>
              <a:t>Violates a fundamental assumption of statistical testing.</a:t>
            </a:r>
          </a:p>
        </p:txBody>
      </p:sp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07DCF3AD-FCE6-1240-BC53-8523D9E24C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5787" y="2205494"/>
            <a:ext cx="4658013" cy="359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0423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D0492D5-94A0-F646-B118-6F7FC09AC9DD}"/>
              </a:ext>
            </a:extLst>
          </p:cNvPr>
          <p:cNvSpPr/>
          <p:nvPr/>
        </p:nvSpPr>
        <p:spPr>
          <a:xfrm>
            <a:off x="-1" y="1"/>
            <a:ext cx="12192001" cy="132556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8F9572-8EE7-934D-87C8-53E991683D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Consequences of non-independence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4FE90D-AD47-1248-81B8-9318902154F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Statistical tests are compromised</a:t>
            </a:r>
          </a:p>
          <a:p>
            <a:r>
              <a:rPr lang="en-GB" dirty="0"/>
              <a:t>P-values are unreliable</a:t>
            </a:r>
          </a:p>
          <a:p>
            <a:r>
              <a:rPr lang="en-GB" dirty="0"/>
              <a:t>Inflated type I error rates</a:t>
            </a:r>
          </a:p>
          <a:p>
            <a:pPr marL="742950" lvl="1" indent="-285750"/>
            <a:r>
              <a:rPr lang="en-GB" dirty="0"/>
              <a:t>False positive</a:t>
            </a:r>
          </a:p>
          <a:p>
            <a:pPr marL="742950" lvl="1" indent="-285750"/>
            <a:r>
              <a:rPr lang="en-GB" dirty="0"/>
              <a:t>Rejecting a true null hypothesis</a:t>
            </a:r>
          </a:p>
          <a:p>
            <a:pPr marL="742950" lvl="1" indent="-285750"/>
            <a:r>
              <a:rPr lang="en-GB" dirty="0"/>
              <a:t>e.g., convicting an innocent defendant</a:t>
            </a:r>
          </a:p>
          <a:p>
            <a:pPr lvl="2"/>
            <a:r>
              <a:rPr lang="en-GB" dirty="0"/>
              <a:t>Incorrectly rejecting the null hypothesis that the defendant is innocent until proven guilty by using biased evidence.</a:t>
            </a:r>
          </a:p>
        </p:txBody>
      </p:sp>
      <p:pic>
        <p:nvPicPr>
          <p:cNvPr id="50" name="Content Placeholder 49">
            <a:extLst>
              <a:ext uri="{FF2B5EF4-FFF2-40B4-BE49-F238E27FC236}">
                <a16:creationId xmlns:a16="http://schemas.microsoft.com/office/drawing/2014/main" id="{DF7CD447-50FE-ADD9-BBDB-B651A117BF9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587331" y="1825625"/>
            <a:ext cx="4351338" cy="4351338"/>
          </a:xfrm>
        </p:spPr>
      </p:pic>
      <p:sp>
        <p:nvSpPr>
          <p:cNvPr id="47" name="Rounded Rectangular Callout 46">
            <a:extLst>
              <a:ext uri="{FF2B5EF4-FFF2-40B4-BE49-F238E27FC236}">
                <a16:creationId xmlns:a16="http://schemas.microsoft.com/office/drawing/2014/main" id="{C0C7FA04-8B9A-384D-C96B-1AD5D93CFEEB}"/>
              </a:ext>
            </a:extLst>
          </p:cNvPr>
          <p:cNvSpPr/>
          <p:nvPr/>
        </p:nvSpPr>
        <p:spPr>
          <a:xfrm>
            <a:off x="9041258" y="1479480"/>
            <a:ext cx="3051425" cy="1078786"/>
          </a:xfrm>
          <a:prstGeom prst="wedgeRoundRectCallout">
            <a:avLst>
              <a:gd name="adj1" fmla="val -16748"/>
              <a:gd name="adj2" fmla="val 64800"/>
              <a:gd name="adj3" fmla="val 16667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Null hypothesis of ‘no significant relationship’ could be incorrectly rejected…</a:t>
            </a:r>
          </a:p>
        </p:txBody>
      </p:sp>
    </p:spTree>
    <p:extLst>
      <p:ext uri="{BB962C8B-B14F-4D97-AF65-F5344CB8AC3E}">
        <p14:creationId xmlns:p14="http://schemas.microsoft.com/office/powerpoint/2010/main" val="26920766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B894AF-B120-004B-820E-ECC71F40D0E9}"/>
              </a:ext>
            </a:extLst>
          </p:cNvPr>
          <p:cNvSpPr/>
          <p:nvPr/>
        </p:nvSpPr>
        <p:spPr>
          <a:xfrm>
            <a:off x="-1" y="1"/>
            <a:ext cx="12192001" cy="132556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6ACDA5-5E6E-5545-B495-332250ED7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GB">
                <a:solidFill>
                  <a:schemeClr val="bg1"/>
                </a:solidFill>
              </a:rPr>
              <a:t>Phylogenetic comparative methods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F485C6-E969-5646-9034-BE08534AF8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/>
          </a:bodyPr>
          <a:lstStyle/>
          <a:p>
            <a:r>
              <a:rPr lang="en-GB" b="1" dirty="0"/>
              <a:t>Phylogenetic comparative methods (PCM) </a:t>
            </a:r>
            <a:r>
              <a:rPr lang="en-GB" dirty="0"/>
              <a:t>are a statistical framework to take into account phylogenetic non-independence</a:t>
            </a:r>
          </a:p>
          <a:p>
            <a:r>
              <a:rPr lang="en-GB" dirty="0"/>
              <a:t>Available for most statistical tests and models</a:t>
            </a:r>
          </a:p>
          <a:p>
            <a:pPr lvl="1"/>
            <a:r>
              <a:rPr lang="en-GB" dirty="0"/>
              <a:t>t-test</a:t>
            </a:r>
          </a:p>
          <a:p>
            <a:pPr lvl="1"/>
            <a:r>
              <a:rPr lang="en-GB" dirty="0"/>
              <a:t>ANOVA</a:t>
            </a:r>
          </a:p>
          <a:p>
            <a:pPr lvl="1"/>
            <a:r>
              <a:rPr lang="en-GB" dirty="0"/>
              <a:t>Regression/GLM</a:t>
            </a:r>
          </a:p>
          <a:p>
            <a:r>
              <a:rPr lang="en-GB" dirty="0"/>
              <a:t>Models of evolution</a:t>
            </a:r>
          </a:p>
        </p:txBody>
      </p:sp>
      <p:pic>
        <p:nvPicPr>
          <p:cNvPr id="5" name="Picture 4" descr="A close up of a knife&#10;&#10;Description automatically generated">
            <a:extLst>
              <a:ext uri="{FF2B5EF4-FFF2-40B4-BE49-F238E27FC236}">
                <a16:creationId xmlns:a16="http://schemas.microsoft.com/office/drawing/2014/main" id="{716784A7-4F64-DF4E-8C26-4DC9D5314CF2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59722" y="1597567"/>
            <a:ext cx="2124603" cy="1799664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137BC9E-6C2A-8E46-AA2D-DC88212837BB}"/>
              </a:ext>
            </a:extLst>
          </p:cNvPr>
          <p:cNvCxnSpPr/>
          <p:nvPr/>
        </p:nvCxnSpPr>
        <p:spPr>
          <a:xfrm>
            <a:off x="6809591" y="3429001"/>
            <a:ext cx="0" cy="1215457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8EE8D72-BF78-1A44-9DFA-2AA3F9580A22}"/>
              </a:ext>
            </a:extLst>
          </p:cNvPr>
          <p:cNvCxnSpPr/>
          <p:nvPr/>
        </p:nvCxnSpPr>
        <p:spPr>
          <a:xfrm>
            <a:off x="8148322" y="3402716"/>
            <a:ext cx="0" cy="1215457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94DF985-A7A0-AD48-89F2-EA840F1FDDD3}"/>
              </a:ext>
            </a:extLst>
          </p:cNvPr>
          <p:cNvCxnSpPr>
            <a:cxnSpLocks/>
          </p:cNvCxnSpPr>
          <p:nvPr/>
        </p:nvCxnSpPr>
        <p:spPr>
          <a:xfrm flipH="1">
            <a:off x="6821957" y="4618173"/>
            <a:ext cx="1300067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2C59C53-2898-BB45-903A-88445F185721}"/>
              </a:ext>
            </a:extLst>
          </p:cNvPr>
          <p:cNvCxnSpPr>
            <a:cxnSpLocks/>
          </p:cNvCxnSpPr>
          <p:nvPr/>
        </p:nvCxnSpPr>
        <p:spPr>
          <a:xfrm>
            <a:off x="7471989" y="4607203"/>
            <a:ext cx="2" cy="57147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7BD2805-A3EE-DD4B-A305-F340431BD0AD}"/>
              </a:ext>
            </a:extLst>
          </p:cNvPr>
          <p:cNvCxnSpPr>
            <a:cxnSpLocks/>
          </p:cNvCxnSpPr>
          <p:nvPr/>
        </p:nvCxnSpPr>
        <p:spPr>
          <a:xfrm>
            <a:off x="9863550" y="3446631"/>
            <a:ext cx="0" cy="1749672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44C4D59-D175-D94F-B722-E2BFF8FE1A7A}"/>
              </a:ext>
            </a:extLst>
          </p:cNvPr>
          <p:cNvCxnSpPr>
            <a:cxnSpLocks/>
          </p:cNvCxnSpPr>
          <p:nvPr/>
        </p:nvCxnSpPr>
        <p:spPr>
          <a:xfrm>
            <a:off x="11596744" y="3446631"/>
            <a:ext cx="0" cy="2321143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49BCFF9-8E07-EF40-977D-EA93605192E6}"/>
              </a:ext>
            </a:extLst>
          </p:cNvPr>
          <p:cNvCxnSpPr>
            <a:cxnSpLocks/>
          </p:cNvCxnSpPr>
          <p:nvPr/>
        </p:nvCxnSpPr>
        <p:spPr>
          <a:xfrm flipH="1">
            <a:off x="7471989" y="5178672"/>
            <a:ext cx="2369856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70BD627-7F91-E04B-B994-67C447882579}"/>
              </a:ext>
            </a:extLst>
          </p:cNvPr>
          <p:cNvCxnSpPr>
            <a:cxnSpLocks/>
          </p:cNvCxnSpPr>
          <p:nvPr/>
        </p:nvCxnSpPr>
        <p:spPr>
          <a:xfrm>
            <a:off x="8656915" y="5199496"/>
            <a:ext cx="2" cy="57147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52E0206-211F-294F-AD66-14C99663DF76}"/>
              </a:ext>
            </a:extLst>
          </p:cNvPr>
          <p:cNvCxnSpPr>
            <a:cxnSpLocks/>
          </p:cNvCxnSpPr>
          <p:nvPr/>
        </p:nvCxnSpPr>
        <p:spPr>
          <a:xfrm>
            <a:off x="10126829" y="5744106"/>
            <a:ext cx="2" cy="57147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2EA6CCF-7661-0647-9C23-BC328709F2A5}"/>
              </a:ext>
            </a:extLst>
          </p:cNvPr>
          <p:cNvCxnSpPr>
            <a:cxnSpLocks/>
          </p:cNvCxnSpPr>
          <p:nvPr/>
        </p:nvCxnSpPr>
        <p:spPr>
          <a:xfrm flipH="1">
            <a:off x="8656915" y="5750142"/>
            <a:ext cx="2939829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 descr="A close up of a reptile&#10;&#10;Description automatically generated">
            <a:extLst>
              <a:ext uri="{FF2B5EF4-FFF2-40B4-BE49-F238E27FC236}">
                <a16:creationId xmlns:a16="http://schemas.microsoft.com/office/drawing/2014/main" id="{6C4D5891-3F24-9F47-AD4A-1F5A622947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040" r="8572"/>
          <a:stretch/>
        </p:blipFill>
        <p:spPr>
          <a:xfrm>
            <a:off x="10949319" y="2572168"/>
            <a:ext cx="1249431" cy="874463"/>
          </a:xfrm>
          <a:prstGeom prst="rect">
            <a:avLst/>
          </a:prstGeom>
        </p:spPr>
      </p:pic>
      <p:pic>
        <p:nvPicPr>
          <p:cNvPr id="19" name="Picture 18" descr="A bird that is standing in the snow&#10;&#10;Description automatically generated">
            <a:extLst>
              <a:ext uri="{FF2B5EF4-FFF2-40B4-BE49-F238E27FC236}">
                <a16:creationId xmlns:a16="http://schemas.microsoft.com/office/drawing/2014/main" id="{1B158614-5D84-F147-B06C-6372EF1824E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504" t="12549" r="23863" b="20784"/>
          <a:stretch/>
        </p:blipFill>
        <p:spPr>
          <a:xfrm>
            <a:off x="6280604" y="2630350"/>
            <a:ext cx="1057974" cy="798649"/>
          </a:xfrm>
          <a:prstGeom prst="rect">
            <a:avLst/>
          </a:prstGeom>
        </p:spPr>
      </p:pic>
      <p:pic>
        <p:nvPicPr>
          <p:cNvPr id="20" name="Picture 19" descr="A bird flying in the sky&#10;&#10;Description automatically generated">
            <a:extLst>
              <a:ext uri="{FF2B5EF4-FFF2-40B4-BE49-F238E27FC236}">
                <a16:creationId xmlns:a16="http://schemas.microsoft.com/office/drawing/2014/main" id="{D579102F-915F-3546-A721-322C4EE1FF9A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088025" y="2024408"/>
            <a:ext cx="1545261" cy="1495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5924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997</TotalTime>
  <Words>2427</Words>
  <Application>Microsoft Macintosh PowerPoint</Application>
  <PresentationFormat>Widescreen</PresentationFormat>
  <Paragraphs>656</Paragraphs>
  <Slides>39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3" baseType="lpstr">
      <vt:lpstr>Arial</vt:lpstr>
      <vt:lpstr>Calibri</vt:lpstr>
      <vt:lpstr>Calibri Light</vt:lpstr>
      <vt:lpstr>Office Theme</vt:lpstr>
      <vt:lpstr>Phylogenetic comparative methods using R</vt:lpstr>
      <vt:lpstr>Why phylogeny is important</vt:lpstr>
      <vt:lpstr>Why phylogeny is important</vt:lpstr>
      <vt:lpstr>Why phylogeny is important</vt:lpstr>
      <vt:lpstr>Why phylogeny is important</vt:lpstr>
      <vt:lpstr>Comparative data</vt:lpstr>
      <vt:lpstr>Statistics assume independence</vt:lpstr>
      <vt:lpstr>Consequences of non-independence</vt:lpstr>
      <vt:lpstr>Phylogenetic comparative methods</vt:lpstr>
      <vt:lpstr>Phylogenetic non-independence in PCM</vt:lpstr>
      <vt:lpstr>Expected variance in trait data</vt:lpstr>
      <vt:lpstr>Brownian Motion evolution</vt:lpstr>
      <vt:lpstr>BM generates trait variance</vt:lpstr>
      <vt:lpstr>Phylogenetic structure in trait VCV</vt:lpstr>
      <vt:lpstr>Departure from Brownian</vt:lpstr>
      <vt:lpstr>Homogeneous departure from BM</vt:lpstr>
      <vt:lpstr>Modelling uniform departures from BM</vt:lpstr>
      <vt:lpstr>Branch transformations</vt:lpstr>
      <vt:lpstr>Rate heterogeneity across the phylogeny</vt:lpstr>
      <vt:lpstr>Variable-rates (VR) model</vt:lpstr>
      <vt:lpstr>Phylogenetic generalised linear models</vt:lpstr>
      <vt:lpstr>Phylogenetic generalised linear models</vt:lpstr>
      <vt:lpstr>Phylogenetic generalised linear models</vt:lpstr>
      <vt:lpstr>Phylogenetic regression</vt:lpstr>
      <vt:lpstr>Phylogenetic generalised least squares</vt:lpstr>
      <vt:lpstr>Phylogenetic generalised linear mixed model</vt:lpstr>
      <vt:lpstr>Practical demonstration</vt:lpstr>
      <vt:lpstr>Prerequisites</vt:lpstr>
      <vt:lpstr>Basic data handling</vt:lpstr>
      <vt:lpstr>Phylogenetic GLS</vt:lpstr>
      <vt:lpstr>Phylogenetic GLS</vt:lpstr>
      <vt:lpstr>Phylogenetic GLS</vt:lpstr>
      <vt:lpstr>Phylogenetic GLS</vt:lpstr>
      <vt:lpstr>Phylogenetic GLMM</vt:lpstr>
      <vt:lpstr>Phylogenetic GLMM</vt:lpstr>
      <vt:lpstr>Phylogenetic GLMM</vt:lpstr>
      <vt:lpstr>Phylogenetic GLMM</vt:lpstr>
      <vt:lpstr>Phylogenetic GLMM</vt:lpstr>
      <vt:lpstr>Further considerations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Phylogenetic comparative methods using R</dc:title>
  <dc:creator>Manabu Sakamoto</dc:creator>
  <cp:lastModifiedBy>Manabu Sakamoto</cp:lastModifiedBy>
  <cp:revision>27</cp:revision>
  <dcterms:created xsi:type="dcterms:W3CDTF">2022-06-12T21:25:00Z</dcterms:created>
  <dcterms:modified xsi:type="dcterms:W3CDTF">2022-06-13T23:53:40Z</dcterms:modified>
</cp:coreProperties>
</file>